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74" r:id="rId6"/>
    <p:sldId id="275" r:id="rId7"/>
    <p:sldId id="260" r:id="rId8"/>
    <p:sldId id="276" r:id="rId9"/>
    <p:sldId id="267" r:id="rId10"/>
    <p:sldId id="262" r:id="rId11"/>
    <p:sldId id="263" r:id="rId12"/>
    <p:sldId id="264" r:id="rId13"/>
    <p:sldId id="265" r:id="rId14"/>
    <p:sldId id="266" r:id="rId15"/>
    <p:sldId id="268" r:id="rId16"/>
    <p:sldId id="270" r:id="rId17"/>
    <p:sldId id="271" r:id="rId18"/>
    <p:sldId id="272" r:id="rId19"/>
    <p:sldId id="273"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94660"/>
  </p:normalViewPr>
  <p:slideViewPr>
    <p:cSldViewPr snapToGrid="0">
      <p:cViewPr varScale="1">
        <p:scale>
          <a:sx n="72" d="100"/>
          <a:sy n="72"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7/11/2018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7/11/2018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js.deakin.edu.au/index.php/jtlge/about/submissions#authorGuidelin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graduateemployabilit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graduateemployability.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orks.bepress.com/shelley_kinash/" TargetMode="External"/><Relationship Id="rId2" Type="http://schemas.openxmlformats.org/officeDocument/2006/relationships/hyperlink" Target="https://wendybelcher.com/writing-advice/writing-your-journal-article-in-twelve/" TargetMode="External"/><Relationship Id="rId1" Type="http://schemas.openxmlformats.org/officeDocument/2006/relationships/slideLayout" Target="../slideLayouts/slideLayout2.xml"/><Relationship Id="rId4" Type="http://schemas.openxmlformats.org/officeDocument/2006/relationships/hyperlink" Target="https://player.fm/series/university-matters-236176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graduateemployabilit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ojs.deakin.edu.au/index.php/jtlg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8167-C792-421C-B34B-5C5D47B7B3A2}"/>
              </a:ext>
            </a:extLst>
          </p:cNvPr>
          <p:cNvSpPr>
            <a:spLocks noGrp="1"/>
          </p:cNvSpPr>
          <p:nvPr>
            <p:ph type="ctrTitle"/>
          </p:nvPr>
        </p:nvSpPr>
        <p:spPr/>
        <p:txBody>
          <a:bodyPr/>
          <a:lstStyle/>
          <a:p>
            <a:r>
              <a:rPr lang="en-AU" dirty="0"/>
              <a:t>The employability network stars</a:t>
            </a:r>
          </a:p>
        </p:txBody>
      </p:sp>
      <p:sp>
        <p:nvSpPr>
          <p:cNvPr id="3" name="Subtitle 2">
            <a:extLst>
              <a:ext uri="{FF2B5EF4-FFF2-40B4-BE49-F238E27FC236}">
                <a16:creationId xmlns:a16="http://schemas.microsoft.com/office/drawing/2014/main" id="{3EC40F50-88E2-46F5-9523-7AF88761B5C2}"/>
              </a:ext>
            </a:extLst>
          </p:cNvPr>
          <p:cNvSpPr>
            <a:spLocks noGrp="1"/>
          </p:cNvSpPr>
          <p:nvPr>
            <p:ph type="subTitle" idx="1"/>
          </p:nvPr>
        </p:nvSpPr>
        <p:spPr/>
        <p:txBody>
          <a:bodyPr/>
          <a:lstStyle/>
          <a:p>
            <a:r>
              <a:rPr lang="en-AU" dirty="0"/>
              <a:t>Ten-</a:t>
            </a:r>
            <a:r>
              <a:rPr lang="en-AU" dirty="0" err="1"/>
              <a:t>staRS</a:t>
            </a:r>
            <a:r>
              <a:rPr lang="en-AU" dirty="0"/>
              <a:t> INAUGURAL MEETING, 11 JULY 2018.</a:t>
            </a:r>
          </a:p>
        </p:txBody>
      </p:sp>
    </p:spTree>
    <p:extLst>
      <p:ext uri="{BB962C8B-B14F-4D97-AF65-F5344CB8AC3E}">
        <p14:creationId xmlns:p14="http://schemas.microsoft.com/office/powerpoint/2010/main" val="212965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p:txBody>
          <a:bodyPr>
            <a:normAutofit/>
          </a:bodyPr>
          <a:lstStyle/>
          <a:p>
            <a:r>
              <a:rPr lang="en-US" sz="2800" dirty="0"/>
              <a:t>The Journal of Teaching and Learning for Graduate Employability</a:t>
            </a:r>
            <a:br>
              <a:rPr lang="en-US" sz="2800" dirty="0"/>
            </a:br>
            <a:r>
              <a:rPr lang="en-US" sz="2800" dirty="0">
                <a:solidFill>
                  <a:schemeClr val="bg1">
                    <a:lumMod val="50000"/>
                  </a:schemeClr>
                </a:solidFill>
              </a:rPr>
              <a:t>journal specifications </a:t>
            </a:r>
            <a:endParaRPr lang="en-AU" sz="2800" dirty="0"/>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p:txBody>
          <a:bodyPr>
            <a:normAutofit fontScale="85000" lnSpcReduction="20000"/>
          </a:bodyPr>
          <a:lstStyle/>
          <a:p>
            <a:r>
              <a:rPr lang="en-US" cap="none" dirty="0">
                <a:latin typeface="Arial" panose="020B0604020202020204" pitchFamily="34" charset="0"/>
                <a:cs typeface="Arial" panose="020B0604020202020204" pitchFamily="34" charset="0"/>
              </a:rPr>
              <a:t>Content: Submissions should address issues relating to the Journal's scope and readership.</a:t>
            </a:r>
          </a:p>
          <a:p>
            <a:r>
              <a:rPr lang="en-US" cap="none" dirty="0">
                <a:latin typeface="Arial" panose="020B0604020202020204" pitchFamily="34" charset="0"/>
                <a:cs typeface="Arial" panose="020B0604020202020204" pitchFamily="34" charset="0"/>
              </a:rPr>
              <a:t>Length: Submissions should be between 6,000 and 8,000 words (including endnotes and references).</a:t>
            </a:r>
          </a:p>
          <a:p>
            <a:r>
              <a:rPr lang="en-US" cap="none" dirty="0">
                <a:latin typeface="Arial" panose="020B0604020202020204" pitchFamily="34" charset="0"/>
                <a:cs typeface="Arial" panose="020B0604020202020204" pitchFamily="34" charset="0"/>
              </a:rPr>
              <a:t>Abstract: Submissions should include a 250 word abstract.</a:t>
            </a:r>
          </a:p>
          <a:p>
            <a:r>
              <a:rPr lang="en-US" cap="none" dirty="0">
                <a:latin typeface="Arial" panose="020B0604020202020204" pitchFamily="34" charset="0"/>
                <a:cs typeface="Arial" panose="020B0604020202020204" pitchFamily="34" charset="0"/>
              </a:rPr>
              <a:t>Keywords: Below the abstract a list of up to eight (8) key words, for the purpose of indexing, must be included.</a:t>
            </a:r>
          </a:p>
          <a:p>
            <a:r>
              <a:rPr lang="en-US" cap="none" dirty="0">
                <a:latin typeface="Arial" panose="020B0604020202020204" pitchFamily="34" charset="0"/>
                <a:cs typeface="Arial" panose="020B0604020202020204" pitchFamily="34" charset="0"/>
              </a:rPr>
              <a:t>Spacing and Paragraphing: Submissions should be single-spaced with no indenting for paragraphs and one line spacing between paragraphs.</a:t>
            </a:r>
          </a:p>
          <a:p>
            <a:r>
              <a:rPr lang="en-US" cap="none" dirty="0">
                <a:latin typeface="Arial" panose="020B0604020202020204" pitchFamily="34" charset="0"/>
                <a:cs typeface="Arial" panose="020B0604020202020204" pitchFamily="34" charset="0"/>
              </a:rPr>
              <a:t>Referencing: APA. </a:t>
            </a:r>
          </a:p>
          <a:p>
            <a:pPr marL="0" indent="0">
              <a:buNone/>
            </a:pPr>
            <a:r>
              <a:rPr lang="en-US" cap="none" dirty="0">
                <a:latin typeface="Arial" panose="020B0604020202020204" pitchFamily="34" charset="0"/>
                <a:cs typeface="Arial" panose="020B0604020202020204" pitchFamily="34" charset="0"/>
              </a:rPr>
              <a:t>Retrieved from: </a:t>
            </a:r>
            <a:r>
              <a:rPr lang="en-US" cap="none" dirty="0">
                <a:latin typeface="Arial" panose="020B0604020202020204" pitchFamily="34" charset="0"/>
                <a:cs typeface="Arial" panose="020B0604020202020204" pitchFamily="34" charset="0"/>
                <a:hlinkClick r:id="rId2"/>
              </a:rPr>
              <a:t>https://ojs.deakin.edu.au/index.php/jtlge/about/submissions#authorGuidelines</a:t>
            </a:r>
            <a:r>
              <a:rPr lang="en-US" cap="none" dirty="0">
                <a:latin typeface="Arial" panose="020B0604020202020204" pitchFamily="34" charset="0"/>
                <a:cs typeface="Arial" panose="020B0604020202020204" pitchFamily="34" charset="0"/>
              </a:rPr>
              <a:t> </a:t>
            </a:r>
          </a:p>
          <a:p>
            <a:endParaRPr lang="en-AU"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79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a:xfrm>
            <a:off x="564598" y="0"/>
            <a:ext cx="10396882" cy="1151965"/>
          </a:xfrm>
        </p:spPr>
        <p:txBody>
          <a:bodyPr>
            <a:normAutofit/>
          </a:bodyPr>
          <a:lstStyle/>
          <a:p>
            <a:r>
              <a:rPr lang="en-US" sz="2800" dirty="0"/>
              <a:t>milestones </a:t>
            </a:r>
            <a:endParaRPr lang="en-AU" sz="2800" dirty="0"/>
          </a:p>
        </p:txBody>
      </p:sp>
      <p:graphicFrame>
        <p:nvGraphicFramePr>
          <p:cNvPr id="4" name="Content Placeholder 3">
            <a:extLst>
              <a:ext uri="{FF2B5EF4-FFF2-40B4-BE49-F238E27FC236}">
                <a16:creationId xmlns:a16="http://schemas.microsoft.com/office/drawing/2014/main" id="{6F3E0741-6814-4A14-BDD9-70B2A2B0F036}"/>
              </a:ext>
            </a:extLst>
          </p:cNvPr>
          <p:cNvGraphicFramePr>
            <a:graphicFrameLocks noGrp="1"/>
          </p:cNvGraphicFramePr>
          <p:nvPr>
            <p:ph sz="quarter" idx="13"/>
            <p:extLst>
              <p:ext uri="{D42A27DB-BD31-4B8C-83A1-F6EECF244321}">
                <p14:modId xmlns:p14="http://schemas.microsoft.com/office/powerpoint/2010/main" val="1081319330"/>
              </p:ext>
            </p:extLst>
          </p:nvPr>
        </p:nvGraphicFramePr>
        <p:xfrm>
          <a:off x="564598" y="751785"/>
          <a:ext cx="10394950" cy="4820920"/>
        </p:xfrm>
        <a:graphic>
          <a:graphicData uri="http://schemas.openxmlformats.org/drawingml/2006/table">
            <a:tbl>
              <a:tblPr firstRow="1" bandRow="1">
                <a:tableStyleId>{5C22544A-7EE6-4342-B048-85BDC9FD1C3A}</a:tableStyleId>
              </a:tblPr>
              <a:tblGrid>
                <a:gridCol w="3159263">
                  <a:extLst>
                    <a:ext uri="{9D8B030D-6E8A-4147-A177-3AD203B41FA5}">
                      <a16:colId xmlns:a16="http://schemas.microsoft.com/office/drawing/2014/main" val="1689901071"/>
                    </a:ext>
                  </a:extLst>
                </a:gridCol>
                <a:gridCol w="7235687">
                  <a:extLst>
                    <a:ext uri="{9D8B030D-6E8A-4147-A177-3AD203B41FA5}">
                      <a16:colId xmlns:a16="http://schemas.microsoft.com/office/drawing/2014/main" val="1335562878"/>
                    </a:ext>
                  </a:extLst>
                </a:gridCol>
              </a:tblGrid>
              <a:tr h="370840">
                <a:tc>
                  <a:txBody>
                    <a:bodyPr/>
                    <a:lstStyle/>
                    <a:p>
                      <a:endParaRPr lang="en-AU" dirty="0">
                        <a:latin typeface="Arial" panose="020B0604020202020204" pitchFamily="34" charset="0"/>
                        <a:cs typeface="Arial" panose="020B0604020202020204" pitchFamily="34" charset="0"/>
                      </a:endParaRPr>
                    </a:p>
                  </a:txBody>
                  <a:tcPr/>
                </a:tc>
                <a:tc>
                  <a:txBody>
                    <a:bodyPr/>
                    <a:lstStyle/>
                    <a:p>
                      <a:endParaRPr lang="en-A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6214251"/>
                  </a:ext>
                </a:extLst>
              </a:tr>
              <a:tr h="370840">
                <a:tc>
                  <a:txBody>
                    <a:bodyPr/>
                    <a:lstStyle/>
                    <a:p>
                      <a:r>
                        <a:rPr lang="en-AU" sz="1600" dirty="0">
                          <a:latin typeface="Arial" panose="020B0604020202020204" pitchFamily="34" charset="0"/>
                          <a:cs typeface="Arial" panose="020B0604020202020204" pitchFamily="34" charset="0"/>
                        </a:rPr>
                        <a:t>11 July 2018</a:t>
                      </a:r>
                    </a:p>
                  </a:txBody>
                  <a:tcPr/>
                </a:tc>
                <a:tc>
                  <a:txBody>
                    <a:bodyPr/>
                    <a:lstStyle/>
                    <a:p>
                      <a:r>
                        <a:rPr lang="en-AU" sz="1600" dirty="0">
                          <a:latin typeface="Arial" panose="020B0604020202020204" pitchFamily="34" charset="0"/>
                          <a:cs typeface="Arial" panose="020B0604020202020204" pitchFamily="34" charset="0"/>
                        </a:rPr>
                        <a:t>TEN-STARS Inaugural Meeting</a:t>
                      </a:r>
                    </a:p>
                  </a:txBody>
                  <a:tcPr/>
                </a:tc>
                <a:extLst>
                  <a:ext uri="{0D108BD9-81ED-4DB2-BD59-A6C34878D82A}">
                    <a16:rowId xmlns:a16="http://schemas.microsoft.com/office/drawing/2014/main" val="801861824"/>
                  </a:ext>
                </a:extLst>
              </a:tr>
              <a:tr h="370840">
                <a:tc>
                  <a:txBody>
                    <a:bodyPr/>
                    <a:lstStyle/>
                    <a:p>
                      <a:r>
                        <a:rPr lang="en-AU" sz="1600" dirty="0">
                          <a:latin typeface="Arial" panose="020B0604020202020204" pitchFamily="34" charset="0"/>
                          <a:cs typeface="Arial" panose="020B0604020202020204" pitchFamily="34" charset="0"/>
                        </a:rPr>
                        <a:t>18 July 2018</a:t>
                      </a:r>
                    </a:p>
                  </a:txBody>
                  <a:tcPr/>
                </a:tc>
                <a:tc>
                  <a:txBody>
                    <a:bodyPr/>
                    <a:lstStyle/>
                    <a:p>
                      <a:r>
                        <a:rPr lang="en-AU" sz="1600" dirty="0">
                          <a:latin typeface="Arial" panose="020B0604020202020204" pitchFamily="34" charset="0"/>
                          <a:cs typeface="Arial" panose="020B0604020202020204" pitchFamily="34" charset="0"/>
                        </a:rPr>
                        <a:t>Formal invitation to registered TEN-STARS members to author journal paper</a:t>
                      </a:r>
                    </a:p>
                  </a:txBody>
                  <a:tcPr/>
                </a:tc>
                <a:extLst>
                  <a:ext uri="{0D108BD9-81ED-4DB2-BD59-A6C34878D82A}">
                    <a16:rowId xmlns:a16="http://schemas.microsoft.com/office/drawing/2014/main" val="626604328"/>
                  </a:ext>
                </a:extLst>
              </a:tr>
              <a:tr h="370840">
                <a:tc>
                  <a:txBody>
                    <a:bodyPr/>
                    <a:lstStyle/>
                    <a:p>
                      <a:r>
                        <a:rPr lang="en-AU" sz="1600" dirty="0">
                          <a:latin typeface="Arial" panose="020B0604020202020204" pitchFamily="34" charset="0"/>
                          <a:cs typeface="Arial" panose="020B0604020202020204" pitchFamily="34" charset="0"/>
                        </a:rPr>
                        <a:t>1 August 2018</a:t>
                      </a:r>
                    </a:p>
                  </a:txBody>
                  <a:tcPr/>
                </a:tc>
                <a:tc>
                  <a:txBody>
                    <a:bodyPr/>
                    <a:lstStyle/>
                    <a:p>
                      <a:r>
                        <a:rPr lang="en-AU" sz="1600" dirty="0">
                          <a:latin typeface="Arial" panose="020B0604020202020204" pitchFamily="34" charset="0"/>
                          <a:cs typeface="Arial" panose="020B0604020202020204" pitchFamily="34" charset="0"/>
                        </a:rPr>
                        <a:t>Deadline for acceptance of invitation</a:t>
                      </a:r>
                    </a:p>
                  </a:txBody>
                  <a:tcPr/>
                </a:tc>
                <a:extLst>
                  <a:ext uri="{0D108BD9-81ED-4DB2-BD59-A6C34878D82A}">
                    <a16:rowId xmlns:a16="http://schemas.microsoft.com/office/drawing/2014/main" val="4146572627"/>
                  </a:ext>
                </a:extLst>
              </a:tr>
              <a:tr h="370840">
                <a:tc>
                  <a:txBody>
                    <a:bodyPr/>
                    <a:lstStyle/>
                    <a:p>
                      <a:r>
                        <a:rPr lang="en-AU" sz="1600" dirty="0">
                          <a:latin typeface="Arial" panose="020B0604020202020204" pitchFamily="34" charset="0"/>
                          <a:cs typeface="Arial" panose="020B0604020202020204" pitchFamily="34" charset="0"/>
                        </a:rPr>
                        <a:t>15 August 2018</a:t>
                      </a:r>
                    </a:p>
                  </a:txBody>
                  <a:tcPr/>
                </a:tc>
                <a:tc>
                  <a:txBody>
                    <a:bodyPr/>
                    <a:lstStyle/>
                    <a:p>
                      <a:r>
                        <a:rPr lang="en-AU" sz="1600" dirty="0">
                          <a:latin typeface="Arial" panose="020B0604020202020204" pitchFamily="34" charset="0"/>
                          <a:cs typeface="Arial" panose="020B0604020202020204" pitchFamily="34" charset="0"/>
                        </a:rPr>
                        <a:t>Zoom Check-in</a:t>
                      </a:r>
                    </a:p>
                  </a:txBody>
                  <a:tcPr/>
                </a:tc>
                <a:extLst>
                  <a:ext uri="{0D108BD9-81ED-4DB2-BD59-A6C34878D82A}">
                    <a16:rowId xmlns:a16="http://schemas.microsoft.com/office/drawing/2014/main" val="1899815501"/>
                  </a:ext>
                </a:extLst>
              </a:tr>
              <a:tr h="370840">
                <a:tc>
                  <a:txBody>
                    <a:bodyPr/>
                    <a:lstStyle/>
                    <a:p>
                      <a:r>
                        <a:rPr lang="en-AU" sz="1600" dirty="0">
                          <a:latin typeface="Arial" panose="020B0604020202020204" pitchFamily="34" charset="0"/>
                          <a:cs typeface="Arial" panose="020B0604020202020204" pitchFamily="34" charset="0"/>
                        </a:rPr>
                        <a:t>5 September 2018</a:t>
                      </a:r>
                    </a:p>
                  </a:txBody>
                  <a:tcPr/>
                </a:tc>
                <a:tc>
                  <a:txBody>
                    <a:bodyPr/>
                    <a:lstStyle/>
                    <a:p>
                      <a:r>
                        <a:rPr lang="en-AU" sz="1600" dirty="0">
                          <a:latin typeface="Arial" panose="020B0604020202020204" pitchFamily="34" charset="0"/>
                          <a:cs typeface="Arial" panose="020B0604020202020204" pitchFamily="34" charset="0"/>
                        </a:rPr>
                        <a:t>First draft </a:t>
                      </a:r>
                    </a:p>
                  </a:txBody>
                  <a:tcPr/>
                </a:tc>
                <a:extLst>
                  <a:ext uri="{0D108BD9-81ED-4DB2-BD59-A6C34878D82A}">
                    <a16:rowId xmlns:a16="http://schemas.microsoft.com/office/drawing/2014/main" val="265163890"/>
                  </a:ext>
                </a:extLst>
              </a:tr>
              <a:tr h="370840">
                <a:tc>
                  <a:txBody>
                    <a:bodyPr/>
                    <a:lstStyle/>
                    <a:p>
                      <a:r>
                        <a:rPr lang="en-AU" sz="1600" dirty="0">
                          <a:latin typeface="Arial" panose="020B0604020202020204" pitchFamily="34" charset="0"/>
                          <a:cs typeface="Arial" panose="020B0604020202020204" pitchFamily="34" charset="0"/>
                        </a:rPr>
                        <a:t>19 September 2018</a:t>
                      </a:r>
                    </a:p>
                  </a:txBody>
                  <a:tcPr/>
                </a:tc>
                <a:tc>
                  <a:txBody>
                    <a:bodyPr/>
                    <a:lstStyle/>
                    <a:p>
                      <a:r>
                        <a:rPr lang="en-AU" sz="1600" dirty="0">
                          <a:latin typeface="Arial" panose="020B0604020202020204" pitchFamily="34" charset="0"/>
                          <a:cs typeface="Arial" panose="020B0604020202020204" pitchFamily="34" charset="0"/>
                        </a:rPr>
                        <a:t>Second draft </a:t>
                      </a:r>
                    </a:p>
                  </a:txBody>
                  <a:tcPr/>
                </a:tc>
                <a:extLst>
                  <a:ext uri="{0D108BD9-81ED-4DB2-BD59-A6C34878D82A}">
                    <a16:rowId xmlns:a16="http://schemas.microsoft.com/office/drawing/2014/main" val="2288578711"/>
                  </a:ext>
                </a:extLst>
              </a:tr>
              <a:tr h="370840">
                <a:tc>
                  <a:txBody>
                    <a:bodyPr/>
                    <a:lstStyle/>
                    <a:p>
                      <a:r>
                        <a:rPr lang="en-AU" sz="1600" dirty="0">
                          <a:latin typeface="Arial" panose="020B0604020202020204" pitchFamily="34" charset="0"/>
                          <a:cs typeface="Arial" panose="020B0604020202020204" pitchFamily="34" charset="0"/>
                        </a:rPr>
                        <a:t>28 September 2018</a:t>
                      </a:r>
                    </a:p>
                  </a:txBody>
                  <a:tcPr/>
                </a:tc>
                <a:tc>
                  <a:txBody>
                    <a:bodyPr/>
                    <a:lstStyle/>
                    <a:p>
                      <a:r>
                        <a:rPr lang="en-AU" sz="1600" dirty="0">
                          <a:latin typeface="Arial" panose="020B0604020202020204" pitchFamily="34" charset="0"/>
                          <a:cs typeface="Arial" panose="020B0604020202020204" pitchFamily="34" charset="0"/>
                        </a:rPr>
                        <a:t>Deadline (no extensions) for full papers</a:t>
                      </a:r>
                    </a:p>
                  </a:txBody>
                  <a:tcPr/>
                </a:tc>
                <a:extLst>
                  <a:ext uri="{0D108BD9-81ED-4DB2-BD59-A6C34878D82A}">
                    <a16:rowId xmlns:a16="http://schemas.microsoft.com/office/drawing/2014/main" val="2433313276"/>
                  </a:ext>
                </a:extLst>
              </a:tr>
              <a:tr h="370840">
                <a:tc>
                  <a:txBody>
                    <a:bodyPr/>
                    <a:lstStyle/>
                    <a:p>
                      <a:r>
                        <a:rPr lang="en-AU" sz="1600" dirty="0">
                          <a:latin typeface="Arial" panose="020B0604020202020204" pitchFamily="34" charset="0"/>
                          <a:cs typeface="Arial" panose="020B0604020202020204" pitchFamily="34" charset="0"/>
                        </a:rPr>
                        <a:t>1 October 2018 </a:t>
                      </a:r>
                    </a:p>
                  </a:txBody>
                  <a:tcPr/>
                </a:tc>
                <a:tc>
                  <a:txBody>
                    <a:bodyPr/>
                    <a:lstStyle/>
                    <a:p>
                      <a:r>
                        <a:rPr lang="en-AU" sz="1600" dirty="0">
                          <a:latin typeface="Arial" panose="020B0604020202020204" pitchFamily="34" charset="0"/>
                          <a:cs typeface="Arial" panose="020B0604020202020204" pitchFamily="34" charset="0"/>
                        </a:rPr>
                        <a:t>Papers sent out for review </a:t>
                      </a:r>
                    </a:p>
                  </a:txBody>
                  <a:tcPr/>
                </a:tc>
                <a:extLst>
                  <a:ext uri="{0D108BD9-81ED-4DB2-BD59-A6C34878D82A}">
                    <a16:rowId xmlns:a16="http://schemas.microsoft.com/office/drawing/2014/main" val="211196483"/>
                  </a:ext>
                </a:extLst>
              </a:tr>
              <a:tr h="370840">
                <a:tc>
                  <a:txBody>
                    <a:bodyPr/>
                    <a:lstStyle/>
                    <a:p>
                      <a:r>
                        <a:rPr lang="en-AU" sz="1600" dirty="0">
                          <a:latin typeface="Arial" panose="020B0604020202020204" pitchFamily="34" charset="0"/>
                          <a:cs typeface="Arial" panose="020B0604020202020204" pitchFamily="34" charset="0"/>
                        </a:rPr>
                        <a:t>1 November 2018</a:t>
                      </a:r>
                    </a:p>
                  </a:txBody>
                  <a:tcPr/>
                </a:tc>
                <a:tc>
                  <a:txBody>
                    <a:bodyPr/>
                    <a:lstStyle/>
                    <a:p>
                      <a:r>
                        <a:rPr lang="en-AU" sz="1600" dirty="0">
                          <a:latin typeface="Arial" panose="020B0604020202020204" pitchFamily="34" charset="0"/>
                          <a:cs typeface="Arial" panose="020B0604020202020204" pitchFamily="34" charset="0"/>
                        </a:rPr>
                        <a:t>Deadline (no extensions) for reviews</a:t>
                      </a:r>
                    </a:p>
                  </a:txBody>
                  <a:tcPr/>
                </a:tc>
                <a:extLst>
                  <a:ext uri="{0D108BD9-81ED-4DB2-BD59-A6C34878D82A}">
                    <a16:rowId xmlns:a16="http://schemas.microsoft.com/office/drawing/2014/main" val="2931164730"/>
                  </a:ext>
                </a:extLst>
              </a:tr>
              <a:tr h="370840">
                <a:tc>
                  <a:txBody>
                    <a:bodyPr/>
                    <a:lstStyle/>
                    <a:p>
                      <a:r>
                        <a:rPr lang="en-AU" sz="1600" dirty="0">
                          <a:latin typeface="Arial" panose="020B0604020202020204" pitchFamily="34" charset="0"/>
                          <a:cs typeface="Arial" panose="020B0604020202020204" pitchFamily="34" charset="0"/>
                        </a:rPr>
                        <a:t>5 November 2018</a:t>
                      </a:r>
                    </a:p>
                  </a:txBody>
                  <a:tcPr/>
                </a:tc>
                <a:tc>
                  <a:txBody>
                    <a:bodyPr/>
                    <a:lstStyle/>
                    <a:p>
                      <a:r>
                        <a:rPr lang="en-AU" sz="1600" dirty="0">
                          <a:latin typeface="Arial" panose="020B0604020202020204" pitchFamily="34" charset="0"/>
                          <a:cs typeface="Arial" panose="020B0604020202020204" pitchFamily="34" charset="0"/>
                        </a:rPr>
                        <a:t>Reviews sent out to authors </a:t>
                      </a:r>
                    </a:p>
                  </a:txBody>
                  <a:tcPr/>
                </a:tc>
                <a:extLst>
                  <a:ext uri="{0D108BD9-81ED-4DB2-BD59-A6C34878D82A}">
                    <a16:rowId xmlns:a16="http://schemas.microsoft.com/office/drawing/2014/main" val="1567933341"/>
                  </a:ext>
                </a:extLst>
              </a:tr>
              <a:tr h="370840">
                <a:tc>
                  <a:txBody>
                    <a:bodyPr/>
                    <a:lstStyle/>
                    <a:p>
                      <a:r>
                        <a:rPr lang="en-AU" sz="1600" dirty="0">
                          <a:latin typeface="Arial" panose="020B0604020202020204" pitchFamily="34" charset="0"/>
                          <a:cs typeface="Arial" panose="020B0604020202020204" pitchFamily="34" charset="0"/>
                        </a:rPr>
                        <a:t>3 December 2018</a:t>
                      </a:r>
                    </a:p>
                  </a:txBody>
                  <a:tcPr/>
                </a:tc>
                <a:tc>
                  <a:txBody>
                    <a:bodyPr/>
                    <a:lstStyle/>
                    <a:p>
                      <a:r>
                        <a:rPr lang="en-AU" sz="1600" dirty="0">
                          <a:latin typeface="Arial" panose="020B0604020202020204" pitchFamily="34" charset="0"/>
                          <a:cs typeface="Arial" panose="020B0604020202020204" pitchFamily="34" charset="0"/>
                        </a:rPr>
                        <a:t>Deadline (no extension) for amended papers </a:t>
                      </a:r>
                    </a:p>
                  </a:txBody>
                  <a:tcPr/>
                </a:tc>
                <a:extLst>
                  <a:ext uri="{0D108BD9-81ED-4DB2-BD59-A6C34878D82A}">
                    <a16:rowId xmlns:a16="http://schemas.microsoft.com/office/drawing/2014/main" val="4228250699"/>
                  </a:ext>
                </a:extLst>
              </a:tr>
              <a:tr h="370840">
                <a:tc>
                  <a:txBody>
                    <a:bodyPr/>
                    <a:lstStyle/>
                    <a:p>
                      <a:r>
                        <a:rPr lang="en-AU" sz="1600" dirty="0">
                          <a:latin typeface="Arial" panose="020B0604020202020204" pitchFamily="34" charset="0"/>
                          <a:cs typeface="Arial" panose="020B0604020202020204" pitchFamily="34" charset="0"/>
                        </a:rPr>
                        <a:t>17 December 2018</a:t>
                      </a:r>
                    </a:p>
                  </a:txBody>
                  <a:tcPr/>
                </a:tc>
                <a:tc>
                  <a:txBody>
                    <a:bodyPr/>
                    <a:lstStyle/>
                    <a:p>
                      <a:r>
                        <a:rPr lang="en-AU" sz="1600" dirty="0">
                          <a:latin typeface="Arial" panose="020B0604020202020204" pitchFamily="34" charset="0"/>
                          <a:cs typeface="Arial" panose="020B0604020202020204" pitchFamily="34" charset="0"/>
                        </a:rPr>
                        <a:t>Accepted papers sent to Journal for publication. </a:t>
                      </a:r>
                    </a:p>
                  </a:txBody>
                  <a:tcPr/>
                </a:tc>
                <a:extLst>
                  <a:ext uri="{0D108BD9-81ED-4DB2-BD59-A6C34878D82A}">
                    <a16:rowId xmlns:a16="http://schemas.microsoft.com/office/drawing/2014/main" val="4153623516"/>
                  </a:ext>
                </a:extLst>
              </a:tr>
            </a:tbl>
          </a:graphicData>
        </a:graphic>
      </p:graphicFrame>
    </p:spTree>
    <p:extLst>
      <p:ext uri="{BB962C8B-B14F-4D97-AF65-F5344CB8AC3E}">
        <p14:creationId xmlns:p14="http://schemas.microsoft.com/office/powerpoint/2010/main" val="138575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p:txBody>
          <a:bodyPr>
            <a:normAutofit/>
          </a:bodyPr>
          <a:lstStyle/>
          <a:p>
            <a:r>
              <a:rPr lang="en-US" sz="2800" dirty="0"/>
              <a:t>Speed dating underlying questions</a:t>
            </a:r>
            <a:endParaRPr lang="en-AU" sz="2800" dirty="0"/>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a:xfrm>
            <a:off x="685801" y="1837765"/>
            <a:ext cx="10394707" cy="3311189"/>
          </a:xfrm>
        </p:spPr>
        <p:txBody>
          <a:bodyPr>
            <a:normAutofit/>
          </a:bodyPr>
          <a:lstStyle/>
          <a:p>
            <a:r>
              <a:rPr lang="en-AU" cap="none" dirty="0">
                <a:latin typeface="Arial" panose="020B0604020202020204" pitchFamily="34" charset="0"/>
                <a:cs typeface="Arial" panose="020B0604020202020204" pitchFamily="34" charset="0"/>
              </a:rPr>
              <a:t>Would I like to co-author with this person? </a:t>
            </a:r>
          </a:p>
          <a:p>
            <a:r>
              <a:rPr lang="en-AU" cap="none" dirty="0">
                <a:latin typeface="Arial" panose="020B0604020202020204" pitchFamily="34" charset="0"/>
                <a:cs typeface="Arial" panose="020B0604020202020204" pitchFamily="34" charset="0"/>
              </a:rPr>
              <a:t>Would this be a good source of multi-institutional data? </a:t>
            </a:r>
          </a:p>
          <a:p>
            <a:r>
              <a:rPr lang="en-AU" cap="none" dirty="0">
                <a:latin typeface="Arial" panose="020B0604020202020204" pitchFamily="34" charset="0"/>
                <a:cs typeface="Arial" panose="020B0604020202020204" pitchFamily="34" charset="0"/>
              </a:rPr>
              <a:t>Would this person make a good peer review partner (non-author)?</a:t>
            </a:r>
          </a:p>
          <a:p>
            <a:r>
              <a:rPr lang="en-AU" cap="none" dirty="0">
                <a:latin typeface="Arial" panose="020B0604020202020204" pitchFamily="34" charset="0"/>
                <a:cs typeface="Arial" panose="020B0604020202020204" pitchFamily="34" charset="0"/>
              </a:rPr>
              <a:t>Would this be a valuable mentor/mentee relationship?  </a:t>
            </a:r>
          </a:p>
          <a:p>
            <a:pPr marL="0" indent="0">
              <a:buNone/>
            </a:pPr>
            <a:endParaRPr lang="en-AU"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41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p:txBody>
          <a:bodyPr>
            <a:normAutofit/>
          </a:bodyPr>
          <a:lstStyle/>
          <a:p>
            <a:r>
              <a:rPr lang="en-US" sz="2800" dirty="0"/>
              <a:t>Speed dating prompting questions</a:t>
            </a:r>
            <a:endParaRPr lang="en-AU" sz="2800" dirty="0"/>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p:txBody>
          <a:bodyPr>
            <a:normAutofit/>
          </a:bodyPr>
          <a:lstStyle/>
          <a:p>
            <a:r>
              <a:rPr lang="en-AU" cap="none" dirty="0">
                <a:latin typeface="Arial" panose="020B0604020202020204" pitchFamily="34" charset="0"/>
                <a:cs typeface="Arial" panose="020B0604020202020204" pitchFamily="34" charset="0"/>
              </a:rPr>
              <a:t>What is your role in employability? </a:t>
            </a:r>
          </a:p>
          <a:p>
            <a:r>
              <a:rPr lang="en-AU" cap="none" dirty="0">
                <a:latin typeface="Arial" panose="020B0604020202020204" pitchFamily="34" charset="0"/>
                <a:cs typeface="Arial" panose="020B0604020202020204" pitchFamily="34" charset="0"/>
              </a:rPr>
              <a:t>Have you published employability research? </a:t>
            </a:r>
          </a:p>
          <a:p>
            <a:r>
              <a:rPr lang="en-AU" cap="none" dirty="0">
                <a:latin typeface="Arial" panose="020B0604020202020204" pitchFamily="34" charset="0"/>
                <a:cs typeface="Arial" panose="020B0604020202020204" pitchFamily="34" charset="0"/>
              </a:rPr>
              <a:t>What institution are you from? </a:t>
            </a:r>
          </a:p>
          <a:p>
            <a:r>
              <a:rPr lang="en-AU" cap="none" dirty="0">
                <a:latin typeface="Arial" panose="020B0604020202020204" pitchFamily="34" charset="0"/>
                <a:cs typeface="Arial" panose="020B0604020202020204" pitchFamily="34" charset="0"/>
              </a:rPr>
              <a:t>What do you see as being the focus of your paper?</a:t>
            </a:r>
          </a:p>
          <a:p>
            <a:r>
              <a:rPr lang="en-AU" cap="none" dirty="0">
                <a:latin typeface="Arial" panose="020B0604020202020204" pitchFamily="34" charset="0"/>
                <a:cs typeface="Arial" panose="020B0604020202020204" pitchFamily="34" charset="0"/>
              </a:rPr>
              <a:t>Do you see yourself as an early career employability researcher?  </a:t>
            </a:r>
          </a:p>
          <a:p>
            <a:pPr marL="0" indent="0">
              <a:buNone/>
            </a:pPr>
            <a:endParaRPr lang="en-AU"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048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p:txBody>
          <a:bodyPr>
            <a:normAutofit/>
          </a:bodyPr>
          <a:lstStyle/>
          <a:p>
            <a:r>
              <a:rPr lang="en-US" sz="2800" dirty="0"/>
              <a:t>Good practice principles for journal writing  </a:t>
            </a:r>
            <a:endParaRPr lang="en-AU" sz="2800" dirty="0"/>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p:txBody>
          <a:bodyPr>
            <a:normAutofit fontScale="85000" lnSpcReduction="10000"/>
          </a:bodyPr>
          <a:lstStyle/>
          <a:p>
            <a:pPr marL="0" indent="0">
              <a:buNone/>
            </a:pPr>
            <a:r>
              <a:rPr lang="en-AU" b="1" cap="none" dirty="0">
                <a:latin typeface="Arial" panose="020B0604020202020204" pitchFamily="34" charset="0"/>
                <a:cs typeface="Arial" panose="020B0604020202020204" pitchFamily="34" charset="0"/>
              </a:rPr>
              <a:t>Abstract</a:t>
            </a:r>
          </a:p>
          <a:p>
            <a:r>
              <a:rPr lang="en-AU" cap="none" dirty="0">
                <a:latin typeface="Arial" panose="020B0604020202020204" pitchFamily="34" charset="0"/>
                <a:cs typeface="Arial" panose="020B0604020202020204" pitchFamily="34" charset="0"/>
              </a:rPr>
              <a:t>Executive summary </a:t>
            </a:r>
          </a:p>
          <a:p>
            <a:r>
              <a:rPr lang="en-AU" cap="none" dirty="0">
                <a:latin typeface="Arial" panose="020B0604020202020204" pitchFamily="34" charset="0"/>
                <a:cs typeface="Arial" panose="020B0604020202020204" pitchFamily="34" charset="0"/>
              </a:rPr>
              <a:t>Include the question, the context / problem, the method, the results, the argument and key takeaways. </a:t>
            </a:r>
          </a:p>
          <a:p>
            <a:pPr marL="0" indent="0">
              <a:buNone/>
            </a:pPr>
            <a:r>
              <a:rPr lang="en-AU" b="1" cap="none" dirty="0">
                <a:latin typeface="Arial" panose="020B0604020202020204" pitchFamily="34" charset="0"/>
                <a:cs typeface="Arial" panose="020B0604020202020204" pitchFamily="34" charset="0"/>
              </a:rPr>
              <a:t>Introduction</a:t>
            </a:r>
          </a:p>
          <a:p>
            <a:r>
              <a:rPr lang="en-AU" cap="none" dirty="0">
                <a:latin typeface="Arial" panose="020B0604020202020204" pitchFamily="34" charset="0"/>
                <a:cs typeface="Arial" panose="020B0604020202020204" pitchFamily="34" charset="0"/>
              </a:rPr>
              <a:t>Context / rationale / problem </a:t>
            </a:r>
          </a:p>
          <a:p>
            <a:r>
              <a:rPr lang="en-AU" cap="none" dirty="0">
                <a:latin typeface="Arial" panose="020B0604020202020204" pitchFamily="34" charset="0"/>
                <a:cs typeface="Arial" panose="020B0604020202020204" pitchFamily="34" charset="0"/>
              </a:rPr>
              <a:t>Why it matters</a:t>
            </a:r>
          </a:p>
          <a:p>
            <a:r>
              <a:rPr lang="en-AU" cap="none" dirty="0">
                <a:latin typeface="Arial" panose="020B0604020202020204" pitchFamily="34" charset="0"/>
                <a:cs typeface="Arial" panose="020B0604020202020204" pitchFamily="34" charset="0"/>
              </a:rPr>
              <a:t>Argument</a:t>
            </a:r>
          </a:p>
          <a:p>
            <a:r>
              <a:rPr lang="en-AU" cap="none" dirty="0">
                <a:latin typeface="Arial" panose="020B0604020202020204" pitchFamily="34" charset="0"/>
                <a:cs typeface="Arial" panose="020B0604020202020204" pitchFamily="34" charset="0"/>
              </a:rPr>
              <a:t>Non-empirical </a:t>
            </a:r>
          </a:p>
        </p:txBody>
      </p:sp>
    </p:spTree>
    <p:extLst>
      <p:ext uri="{BB962C8B-B14F-4D97-AF65-F5344CB8AC3E}">
        <p14:creationId xmlns:p14="http://schemas.microsoft.com/office/powerpoint/2010/main" val="1496920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p:txBody>
          <a:bodyPr>
            <a:normAutofit/>
          </a:bodyPr>
          <a:lstStyle/>
          <a:p>
            <a:r>
              <a:rPr lang="en-US" sz="2800" dirty="0"/>
              <a:t>Good practice principles for journal writing  </a:t>
            </a:r>
            <a:endParaRPr lang="en-AU" sz="2800" dirty="0"/>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p:txBody>
          <a:bodyPr>
            <a:normAutofit fontScale="92500" lnSpcReduction="20000"/>
          </a:bodyPr>
          <a:lstStyle/>
          <a:p>
            <a:pPr marL="0" indent="0">
              <a:buNone/>
            </a:pPr>
            <a:r>
              <a:rPr lang="en-AU" b="1" cap="none" dirty="0">
                <a:latin typeface="Arial" panose="020B0604020202020204" pitchFamily="34" charset="0"/>
                <a:cs typeface="Arial" panose="020B0604020202020204" pitchFamily="34" charset="0"/>
              </a:rPr>
              <a:t>Literature Review </a:t>
            </a:r>
          </a:p>
          <a:p>
            <a:r>
              <a:rPr lang="en-AU" cap="none" dirty="0">
                <a:latin typeface="Arial" panose="020B0604020202020204" pitchFamily="34" charset="0"/>
                <a:cs typeface="Arial" panose="020B0604020202020204" pitchFamily="34" charset="0"/>
              </a:rPr>
              <a:t>Funnel </a:t>
            </a:r>
          </a:p>
          <a:p>
            <a:r>
              <a:rPr lang="en-AU" cap="none" dirty="0">
                <a:latin typeface="Arial" panose="020B0604020202020204" pitchFamily="34" charset="0"/>
                <a:cs typeface="Arial" panose="020B0604020202020204" pitchFamily="34" charset="0"/>
              </a:rPr>
              <a:t>Empirical </a:t>
            </a:r>
          </a:p>
          <a:p>
            <a:r>
              <a:rPr lang="en-AU" cap="none" dirty="0">
                <a:latin typeface="Arial" panose="020B0604020202020204" pitchFamily="34" charset="0"/>
                <a:cs typeface="Arial" panose="020B0604020202020204" pitchFamily="34" charset="0"/>
              </a:rPr>
              <a:t>Leads to questions</a:t>
            </a:r>
          </a:p>
          <a:p>
            <a:pPr marL="0" indent="0">
              <a:buNone/>
            </a:pPr>
            <a:r>
              <a:rPr lang="en-AU" b="1" cap="none" dirty="0">
                <a:latin typeface="Arial" panose="020B0604020202020204" pitchFamily="34" charset="0"/>
                <a:cs typeface="Arial" panose="020B0604020202020204" pitchFamily="34" charset="0"/>
              </a:rPr>
              <a:t>Methods and Methodology </a:t>
            </a:r>
          </a:p>
          <a:p>
            <a:r>
              <a:rPr lang="en-AU" cap="none" dirty="0">
                <a:latin typeface="Arial" panose="020B0604020202020204" pitchFamily="34" charset="0"/>
                <a:cs typeface="Arial" panose="020B0604020202020204" pitchFamily="34" charset="0"/>
              </a:rPr>
              <a:t>The difference </a:t>
            </a:r>
          </a:p>
          <a:p>
            <a:r>
              <a:rPr lang="en-AU" cap="none" dirty="0">
                <a:latin typeface="Arial" panose="020B0604020202020204" pitchFamily="34" charset="0"/>
                <a:cs typeface="Arial" panose="020B0604020202020204" pitchFamily="34" charset="0"/>
              </a:rPr>
              <a:t>Replicable / recipe </a:t>
            </a:r>
          </a:p>
          <a:p>
            <a:r>
              <a:rPr lang="en-AU" cap="none" dirty="0">
                <a:latin typeface="Arial" panose="020B0604020202020204" pitchFamily="34" charset="0"/>
                <a:cs typeface="Arial" panose="020B0604020202020204" pitchFamily="34" charset="0"/>
              </a:rPr>
              <a:t>Past tense </a:t>
            </a:r>
          </a:p>
        </p:txBody>
      </p:sp>
    </p:spTree>
    <p:extLst>
      <p:ext uri="{BB962C8B-B14F-4D97-AF65-F5344CB8AC3E}">
        <p14:creationId xmlns:p14="http://schemas.microsoft.com/office/powerpoint/2010/main" val="9956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a:xfrm>
            <a:off x="685800" y="226262"/>
            <a:ext cx="10396882" cy="1151965"/>
          </a:xfrm>
        </p:spPr>
        <p:txBody>
          <a:bodyPr>
            <a:normAutofit/>
          </a:bodyPr>
          <a:lstStyle/>
          <a:p>
            <a:r>
              <a:rPr lang="en-US" sz="2800" dirty="0"/>
              <a:t>Good practice principles for journal writing  </a:t>
            </a:r>
            <a:endParaRPr lang="en-AU" sz="2800" dirty="0"/>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a:xfrm>
            <a:off x="685800" y="1378227"/>
            <a:ext cx="10394707" cy="4253948"/>
          </a:xfrm>
        </p:spPr>
        <p:txBody>
          <a:bodyPr>
            <a:normAutofit fontScale="92500" lnSpcReduction="20000"/>
          </a:bodyPr>
          <a:lstStyle/>
          <a:p>
            <a:pPr marL="0" indent="0">
              <a:buNone/>
            </a:pPr>
            <a:r>
              <a:rPr lang="en-AU" b="1" cap="none" dirty="0">
                <a:latin typeface="Arial" panose="020B0604020202020204" pitchFamily="34" charset="0"/>
                <a:cs typeface="Arial" panose="020B0604020202020204" pitchFamily="34" charset="0"/>
              </a:rPr>
              <a:t>Results </a:t>
            </a:r>
          </a:p>
          <a:p>
            <a:r>
              <a:rPr lang="en-AU" cap="none" dirty="0">
                <a:latin typeface="Arial" panose="020B0604020202020204" pitchFamily="34" charset="0"/>
                <a:cs typeface="Arial" panose="020B0604020202020204" pitchFamily="34" charset="0"/>
              </a:rPr>
              <a:t>Aligned Discussion?  </a:t>
            </a:r>
          </a:p>
          <a:p>
            <a:r>
              <a:rPr lang="en-AU" cap="none" dirty="0">
                <a:latin typeface="Arial" panose="020B0604020202020204" pitchFamily="34" charset="0"/>
                <a:cs typeface="Arial" panose="020B0604020202020204" pitchFamily="34" charset="0"/>
              </a:rPr>
              <a:t>Data  </a:t>
            </a:r>
          </a:p>
          <a:p>
            <a:r>
              <a:rPr lang="en-AU" cap="none" dirty="0">
                <a:latin typeface="Arial" panose="020B0604020202020204" pitchFamily="34" charset="0"/>
                <a:cs typeface="Arial" panose="020B0604020202020204" pitchFamily="34" charset="0"/>
              </a:rPr>
              <a:t>Tables, graphs and figures</a:t>
            </a:r>
          </a:p>
          <a:p>
            <a:pPr marL="0" indent="0">
              <a:buNone/>
            </a:pPr>
            <a:r>
              <a:rPr lang="en-AU" b="1" cap="none" dirty="0">
                <a:latin typeface="Arial" panose="020B0604020202020204" pitchFamily="34" charset="0"/>
                <a:cs typeface="Arial" panose="020B0604020202020204" pitchFamily="34" charset="0"/>
              </a:rPr>
              <a:t>Discussion </a:t>
            </a:r>
          </a:p>
          <a:p>
            <a:r>
              <a:rPr lang="en-AU" cap="none" dirty="0">
                <a:latin typeface="Arial" panose="020B0604020202020204" pitchFamily="34" charset="0"/>
                <a:cs typeface="Arial" panose="020B0604020202020204" pitchFamily="34" charset="0"/>
              </a:rPr>
              <a:t>Theory </a:t>
            </a:r>
          </a:p>
          <a:p>
            <a:r>
              <a:rPr lang="en-AU" cap="none" dirty="0">
                <a:latin typeface="Arial" panose="020B0604020202020204" pitchFamily="34" charset="0"/>
                <a:cs typeface="Arial" panose="020B0604020202020204" pitchFamily="34" charset="0"/>
              </a:rPr>
              <a:t>Link back to questions</a:t>
            </a:r>
          </a:p>
          <a:p>
            <a:r>
              <a:rPr lang="en-AU" cap="none" dirty="0">
                <a:latin typeface="Arial" panose="020B0604020202020204" pitchFamily="34" charset="0"/>
                <a:cs typeface="Arial" panose="020B0604020202020204" pitchFamily="34" charset="0"/>
              </a:rPr>
              <a:t>Link back to literature review </a:t>
            </a:r>
          </a:p>
          <a:p>
            <a:r>
              <a:rPr lang="en-AU" cap="none" dirty="0">
                <a:latin typeface="Arial" panose="020B0604020202020204" pitchFamily="34" charset="0"/>
                <a:cs typeface="Arial" panose="020B0604020202020204" pitchFamily="34" charset="0"/>
              </a:rPr>
              <a:t>The So What Factor</a:t>
            </a:r>
          </a:p>
          <a:p>
            <a:r>
              <a:rPr lang="en-AU" cap="none" dirty="0">
                <a:latin typeface="Arial" panose="020B0604020202020204" pitchFamily="34" charset="0"/>
                <a:cs typeface="Arial" panose="020B0604020202020204" pitchFamily="34" charset="0"/>
              </a:rPr>
              <a:t>Remember cohesive argument </a:t>
            </a:r>
          </a:p>
        </p:txBody>
      </p:sp>
    </p:spTree>
    <p:extLst>
      <p:ext uri="{BB962C8B-B14F-4D97-AF65-F5344CB8AC3E}">
        <p14:creationId xmlns:p14="http://schemas.microsoft.com/office/powerpoint/2010/main" val="350976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a:xfrm>
            <a:off x="685800" y="381000"/>
            <a:ext cx="10396882" cy="1151965"/>
          </a:xfrm>
        </p:spPr>
        <p:txBody>
          <a:bodyPr>
            <a:normAutofit/>
          </a:bodyPr>
          <a:lstStyle/>
          <a:p>
            <a:r>
              <a:rPr lang="en-US" sz="2800" dirty="0"/>
              <a:t>Good practice principles for journal writing  </a:t>
            </a:r>
            <a:endParaRPr lang="en-AU" sz="2800" dirty="0"/>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a:xfrm>
            <a:off x="685800" y="1364973"/>
            <a:ext cx="10394707" cy="4267201"/>
          </a:xfrm>
        </p:spPr>
        <p:txBody>
          <a:bodyPr>
            <a:normAutofit fontScale="85000" lnSpcReduction="20000"/>
          </a:bodyPr>
          <a:lstStyle/>
          <a:p>
            <a:pPr marL="0" indent="0">
              <a:buNone/>
            </a:pPr>
            <a:r>
              <a:rPr lang="en-AU" b="1" cap="none" dirty="0">
                <a:latin typeface="Arial" panose="020B0604020202020204" pitchFamily="34" charset="0"/>
                <a:cs typeface="Arial" panose="020B0604020202020204" pitchFamily="34" charset="0"/>
              </a:rPr>
              <a:t>Conclusion</a:t>
            </a:r>
          </a:p>
          <a:p>
            <a:r>
              <a:rPr lang="en-AU" cap="none" dirty="0">
                <a:latin typeface="Arial" panose="020B0604020202020204" pitchFamily="34" charset="0"/>
                <a:cs typeface="Arial" panose="020B0604020202020204" pitchFamily="34" charset="0"/>
              </a:rPr>
              <a:t>Recommendations</a:t>
            </a:r>
          </a:p>
          <a:p>
            <a:r>
              <a:rPr lang="en-AU" cap="none" dirty="0">
                <a:latin typeface="Arial" panose="020B0604020202020204" pitchFamily="34" charset="0"/>
                <a:cs typeface="Arial" panose="020B0604020202020204" pitchFamily="34" charset="0"/>
              </a:rPr>
              <a:t>Draw together, don’t stop</a:t>
            </a:r>
          </a:p>
          <a:p>
            <a:r>
              <a:rPr lang="en-AU" cap="none" dirty="0">
                <a:latin typeface="Arial" panose="020B0604020202020204" pitchFamily="34" charset="0"/>
                <a:cs typeface="Arial" panose="020B0604020202020204" pitchFamily="34" charset="0"/>
              </a:rPr>
              <a:t>Leave an Impact / Punch</a:t>
            </a:r>
          </a:p>
          <a:p>
            <a:r>
              <a:rPr lang="en-AU" cap="none" dirty="0">
                <a:latin typeface="Arial" panose="020B0604020202020204" pitchFamily="34" charset="0"/>
                <a:cs typeface="Arial" panose="020B0604020202020204" pitchFamily="34" charset="0"/>
              </a:rPr>
              <a:t>Strengths and limitations </a:t>
            </a:r>
          </a:p>
          <a:p>
            <a:r>
              <a:rPr lang="en-AU" cap="none" dirty="0">
                <a:latin typeface="Arial" panose="020B0604020202020204" pitchFamily="34" charset="0"/>
                <a:cs typeface="Arial" panose="020B0604020202020204" pitchFamily="34" charset="0"/>
              </a:rPr>
              <a:t>For further research</a:t>
            </a:r>
          </a:p>
          <a:p>
            <a:pPr marL="0" indent="0">
              <a:buNone/>
            </a:pPr>
            <a:endParaRPr lang="en-AU" cap="none" dirty="0">
              <a:latin typeface="Arial" panose="020B0604020202020204" pitchFamily="34" charset="0"/>
              <a:cs typeface="Arial" panose="020B0604020202020204" pitchFamily="34" charset="0"/>
            </a:endParaRPr>
          </a:p>
          <a:p>
            <a:pPr marL="0" indent="0">
              <a:buNone/>
            </a:pPr>
            <a:r>
              <a:rPr lang="en-AU" b="1" cap="none" dirty="0">
                <a:latin typeface="Arial" panose="020B0604020202020204" pitchFamily="34" charset="0"/>
                <a:cs typeface="Arial" panose="020B0604020202020204" pitchFamily="34" charset="0"/>
              </a:rPr>
              <a:t>References </a:t>
            </a:r>
            <a:endParaRPr lang="en-AU" cap="none" dirty="0">
              <a:latin typeface="Arial" panose="020B0604020202020204" pitchFamily="34" charset="0"/>
              <a:cs typeface="Arial" panose="020B0604020202020204" pitchFamily="34" charset="0"/>
            </a:endParaRPr>
          </a:p>
          <a:p>
            <a:r>
              <a:rPr lang="en-AU" cap="none" dirty="0">
                <a:latin typeface="Arial" panose="020B0604020202020204" pitchFamily="34" charset="0"/>
                <a:cs typeface="Arial" panose="020B0604020202020204" pitchFamily="34" charset="0"/>
              </a:rPr>
              <a:t>No secondary referencing </a:t>
            </a:r>
          </a:p>
          <a:p>
            <a:r>
              <a:rPr lang="en-AU" cap="none" dirty="0">
                <a:latin typeface="Arial" panose="020B0604020202020204" pitchFamily="34" charset="0"/>
                <a:cs typeface="Arial" panose="020B0604020202020204" pitchFamily="34" charset="0"/>
              </a:rPr>
              <a:t>Reference JTLGE</a:t>
            </a:r>
          </a:p>
          <a:p>
            <a:r>
              <a:rPr lang="en-AU" cap="none" dirty="0">
                <a:latin typeface="Arial" panose="020B0604020202020204" pitchFamily="34" charset="0"/>
                <a:cs typeface="Arial" panose="020B0604020202020204" pitchFamily="34" charset="0"/>
              </a:rPr>
              <a:t>Reconcile in-text and end-text. </a:t>
            </a:r>
          </a:p>
        </p:txBody>
      </p:sp>
    </p:spTree>
    <p:extLst>
      <p:ext uri="{BB962C8B-B14F-4D97-AF65-F5344CB8AC3E}">
        <p14:creationId xmlns:p14="http://schemas.microsoft.com/office/powerpoint/2010/main" val="3342330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p:txBody>
          <a:bodyPr>
            <a:normAutofit/>
          </a:bodyPr>
          <a:lstStyle/>
          <a:p>
            <a:r>
              <a:rPr lang="en-US" sz="2800" dirty="0"/>
              <a:t>Develop your pitch</a:t>
            </a:r>
            <a:endParaRPr lang="en-AU" sz="2800" dirty="0"/>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a:xfrm>
            <a:off x="685800" y="1837765"/>
            <a:ext cx="10394707" cy="3794409"/>
          </a:xfrm>
        </p:spPr>
        <p:txBody>
          <a:bodyPr>
            <a:normAutofit/>
          </a:bodyPr>
          <a:lstStyle/>
          <a:p>
            <a:r>
              <a:rPr lang="en-AU" cap="none" dirty="0">
                <a:latin typeface="Arial" panose="020B0604020202020204" pitchFamily="34" charset="0"/>
                <a:cs typeface="Arial" panose="020B0604020202020204" pitchFamily="34" charset="0"/>
              </a:rPr>
              <a:t>Partners</a:t>
            </a:r>
          </a:p>
          <a:p>
            <a:r>
              <a:rPr lang="en-AU" cap="none" dirty="0">
                <a:latin typeface="Arial" panose="020B0604020202020204" pitchFamily="34" charset="0"/>
                <a:cs typeface="Arial" panose="020B0604020202020204" pitchFamily="34" charset="0"/>
              </a:rPr>
              <a:t>1 minute pitch</a:t>
            </a:r>
          </a:p>
          <a:p>
            <a:r>
              <a:rPr lang="en-AU" cap="none" dirty="0">
                <a:latin typeface="Arial" panose="020B0604020202020204" pitchFamily="34" charset="0"/>
                <a:cs typeface="Arial" panose="020B0604020202020204" pitchFamily="34" charset="0"/>
              </a:rPr>
              <a:t>The So What Factor</a:t>
            </a:r>
          </a:p>
          <a:p>
            <a:r>
              <a:rPr lang="en-AU" cap="none" dirty="0">
                <a:latin typeface="Arial" panose="020B0604020202020204" pitchFamily="34" charset="0"/>
                <a:cs typeface="Arial" panose="020B0604020202020204" pitchFamily="34" charset="0"/>
              </a:rPr>
              <a:t>The Argument</a:t>
            </a:r>
          </a:p>
          <a:p>
            <a:r>
              <a:rPr lang="en-AU" cap="none" dirty="0">
                <a:latin typeface="Arial" panose="020B0604020202020204" pitchFamily="34" charset="0"/>
                <a:cs typeface="Arial" panose="020B0604020202020204" pitchFamily="34" charset="0"/>
              </a:rPr>
              <a:t>Data? </a:t>
            </a:r>
          </a:p>
          <a:p>
            <a:r>
              <a:rPr lang="en-AU" cap="none" dirty="0">
                <a:latin typeface="Arial" panose="020B0604020202020204" pitchFamily="34" charset="0"/>
                <a:cs typeface="Arial" panose="020B0604020202020204" pitchFamily="34" charset="0"/>
              </a:rPr>
              <a:t>Compelling</a:t>
            </a:r>
          </a:p>
          <a:p>
            <a:r>
              <a:rPr lang="en-AU" cap="none" dirty="0">
                <a:latin typeface="Arial" panose="020B0604020202020204" pitchFamily="34" charset="0"/>
                <a:cs typeface="Arial" panose="020B0604020202020204" pitchFamily="34" charset="0"/>
              </a:rPr>
              <a:t>In-built feedback </a:t>
            </a:r>
          </a:p>
          <a:p>
            <a:endParaRPr lang="en-AU" cap="none" dirty="0">
              <a:latin typeface="Arial" panose="020B0604020202020204" pitchFamily="34" charset="0"/>
              <a:cs typeface="Arial" panose="020B0604020202020204" pitchFamily="34" charset="0"/>
            </a:endParaRPr>
          </a:p>
          <a:p>
            <a:endParaRPr lang="en-AU"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8363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a:xfrm>
            <a:off x="685800" y="354496"/>
            <a:ext cx="10396882" cy="1151965"/>
          </a:xfrm>
        </p:spPr>
        <p:txBody>
          <a:bodyPr>
            <a:normAutofit/>
          </a:bodyPr>
          <a:lstStyle/>
          <a:p>
            <a:r>
              <a:rPr lang="en-US" sz="2800" dirty="0"/>
              <a:t>Wrap-up</a:t>
            </a:r>
            <a:endParaRPr lang="en-AU" sz="2800" dirty="0"/>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a:xfrm>
            <a:off x="685800" y="1837765"/>
            <a:ext cx="10394707" cy="3794409"/>
          </a:xfrm>
        </p:spPr>
        <p:txBody>
          <a:bodyPr>
            <a:normAutofit/>
          </a:bodyPr>
          <a:lstStyle/>
          <a:p>
            <a:r>
              <a:rPr lang="en-AU" cap="none" dirty="0">
                <a:latin typeface="Arial" panose="020B0604020202020204" pitchFamily="34" charset="0"/>
                <a:cs typeface="Arial" panose="020B0604020202020204" pitchFamily="34" charset="0"/>
              </a:rPr>
              <a:t>Send out information for Showcases</a:t>
            </a:r>
          </a:p>
          <a:p>
            <a:r>
              <a:rPr lang="en-AU" cap="none" dirty="0">
                <a:latin typeface="Arial" panose="020B0604020202020204" pitchFamily="34" charset="0"/>
                <a:cs typeface="Arial" panose="020B0604020202020204" pitchFamily="34" charset="0"/>
              </a:rPr>
              <a:t>Register to join the Network</a:t>
            </a:r>
          </a:p>
          <a:p>
            <a:r>
              <a:rPr lang="en-AU" cap="none" dirty="0">
                <a:latin typeface="Arial" panose="020B0604020202020204" pitchFamily="34" charset="0"/>
                <a:cs typeface="Arial" panose="020B0604020202020204" pitchFamily="34" charset="0"/>
              </a:rPr>
              <a:t>Portal?</a:t>
            </a:r>
          </a:p>
          <a:p>
            <a:r>
              <a:rPr lang="en-AU" cap="none" dirty="0">
                <a:latin typeface="Arial" panose="020B0604020202020204" pitchFamily="34" charset="0"/>
                <a:cs typeface="Arial" panose="020B0604020202020204" pitchFamily="34" charset="0"/>
                <a:hlinkClick r:id="rId2"/>
              </a:rPr>
              <a:t>https://graduateemployability.com/</a:t>
            </a:r>
            <a:r>
              <a:rPr lang="en-AU" cap="none" dirty="0">
                <a:latin typeface="Arial" panose="020B0604020202020204" pitchFamily="34" charset="0"/>
                <a:cs typeface="Arial" panose="020B0604020202020204" pitchFamily="34" charset="0"/>
              </a:rPr>
              <a:t> </a:t>
            </a:r>
          </a:p>
          <a:p>
            <a:r>
              <a:rPr lang="en-AU" cap="none" dirty="0">
                <a:latin typeface="Arial" panose="020B0604020202020204" pitchFamily="34" charset="0"/>
                <a:cs typeface="Arial" panose="020B0604020202020204" pitchFamily="34" charset="0"/>
              </a:rPr>
              <a:t>Employability Research Repository </a:t>
            </a:r>
            <a:br>
              <a:rPr lang="en-AU" cap="none" dirty="0">
                <a:latin typeface="Arial" panose="020B0604020202020204" pitchFamily="34" charset="0"/>
                <a:cs typeface="Arial" panose="020B0604020202020204" pitchFamily="34" charset="0"/>
              </a:rPr>
            </a:br>
            <a:r>
              <a:rPr lang="en-AU" cap="none" dirty="0">
                <a:latin typeface="Arial" panose="020B0604020202020204" pitchFamily="34" charset="0"/>
                <a:cs typeface="Arial" panose="020B0604020202020204" pitchFamily="34" charset="0"/>
              </a:rPr>
              <a:t>- Network authors only? </a:t>
            </a:r>
            <a:br>
              <a:rPr lang="en-AU" cap="none" dirty="0">
                <a:latin typeface="Arial" panose="020B0604020202020204" pitchFamily="34" charset="0"/>
                <a:cs typeface="Arial" panose="020B0604020202020204" pitchFamily="34" charset="0"/>
              </a:rPr>
            </a:br>
            <a:r>
              <a:rPr lang="en-AU" cap="none" dirty="0">
                <a:latin typeface="Arial" panose="020B0604020202020204" pitchFamily="34" charset="0"/>
                <a:cs typeface="Arial" panose="020B0604020202020204" pitchFamily="34" charset="0"/>
              </a:rPr>
              <a:t>- Members only or open access? </a:t>
            </a:r>
          </a:p>
          <a:p>
            <a:r>
              <a:rPr lang="en-AU" cap="none" dirty="0">
                <a:latin typeface="Arial" panose="020B0604020202020204" pitchFamily="34" charset="0"/>
                <a:cs typeface="Arial" panose="020B0604020202020204" pitchFamily="34" charset="0"/>
              </a:rPr>
              <a:t>Evaluation. </a:t>
            </a:r>
          </a:p>
          <a:p>
            <a:endParaRPr lang="en-AU" cap="none" dirty="0">
              <a:latin typeface="Arial" panose="020B0604020202020204" pitchFamily="34" charset="0"/>
              <a:cs typeface="Arial" panose="020B0604020202020204" pitchFamily="34" charset="0"/>
            </a:endParaRPr>
          </a:p>
          <a:p>
            <a:endParaRPr lang="en-AU"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84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p:txBody>
          <a:bodyPr>
            <a:normAutofit/>
          </a:bodyPr>
          <a:lstStyle/>
          <a:p>
            <a:r>
              <a:rPr lang="en-AU" sz="2800" dirty="0"/>
              <a:t>Message from your convenor –</a:t>
            </a:r>
            <a:br>
              <a:rPr lang="en-AU" sz="2800" dirty="0"/>
            </a:br>
            <a:r>
              <a:rPr lang="en-AU" sz="2800" dirty="0"/>
              <a:t>Professor Shelley </a:t>
            </a:r>
            <a:r>
              <a:rPr lang="en-AU" sz="2800" dirty="0" err="1"/>
              <a:t>kinash</a:t>
            </a:r>
            <a:endParaRPr lang="en-AU" sz="2800" dirty="0"/>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p:txBody>
          <a:bodyPr>
            <a:normAutofit fontScale="92500" lnSpcReduction="20000"/>
          </a:bodyPr>
          <a:lstStyle/>
          <a:p>
            <a:pPr marL="0" indent="0" algn="just">
              <a:buNone/>
            </a:pPr>
            <a:r>
              <a:rPr lang="en-AU" i="1" cap="none" dirty="0">
                <a:latin typeface="Arial" panose="020B0604020202020204" pitchFamily="34" charset="0"/>
                <a:cs typeface="Arial" panose="020B0604020202020204" pitchFamily="34" charset="0"/>
              </a:rPr>
              <a:t>The Employability Network of STARS (TEN-STARS) brings together an international community of researchers and higher education leaders. The mission of TEN-STARS is to advance student employability and graduate success. Employability means that, through the initiatives, encouragement and support of higher education institutions, students develop the knowledge, skills, attributes, reflective disposition and identity they require to achieve their graduate goals and contribute to our world as emerging leaders. TEN-STARS commenced at the 2018 STARS Conference in Auckland. Membership is open to delegates who attended the conference and those who joined after. The first activity of TEN-STARS is to author and edit a Special Issue of ‘The Journal of Teaching and Learning for Graduate Employability.’ The ongoing network portal is </a:t>
            </a:r>
            <a:r>
              <a:rPr lang="en-AU" i="1" cap="none" dirty="0">
                <a:latin typeface="Arial" panose="020B0604020202020204" pitchFamily="34" charset="0"/>
                <a:cs typeface="Arial" panose="020B0604020202020204" pitchFamily="34" charset="0"/>
                <a:hlinkClick r:id="rId2"/>
              </a:rPr>
              <a:t>http://GraduateEmployability.com</a:t>
            </a:r>
            <a:r>
              <a:rPr lang="en-AU" i="1" cap="none" dirty="0">
                <a:latin typeface="Arial" panose="020B0604020202020204" pitchFamily="34" charset="0"/>
                <a:cs typeface="Arial" panose="020B0604020202020204" pitchFamily="34" charset="0"/>
              </a:rPr>
              <a:t> and another inaugural output of The Network is to author and post Brief Showcases of Excellence: University Approaches to Advancing Employability.</a:t>
            </a:r>
          </a:p>
        </p:txBody>
      </p:sp>
    </p:spTree>
    <p:extLst>
      <p:ext uri="{BB962C8B-B14F-4D97-AF65-F5344CB8AC3E}">
        <p14:creationId xmlns:p14="http://schemas.microsoft.com/office/powerpoint/2010/main" val="3657113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p:txBody>
          <a:bodyPr>
            <a:normAutofit/>
          </a:bodyPr>
          <a:lstStyle/>
          <a:p>
            <a:r>
              <a:rPr lang="en-US" sz="2800" dirty="0"/>
              <a:t>Further resources</a:t>
            </a:r>
            <a:endParaRPr lang="en-AU" sz="2800" dirty="0"/>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p:txBody>
          <a:bodyPr>
            <a:normAutofit fontScale="92500" lnSpcReduction="20000"/>
          </a:bodyPr>
          <a:lstStyle/>
          <a:p>
            <a:r>
              <a:rPr lang="en-AU" cap="none" dirty="0">
                <a:latin typeface="Arial" panose="020B0604020202020204" pitchFamily="34" charset="0"/>
                <a:cs typeface="Arial" panose="020B0604020202020204" pitchFamily="34" charset="0"/>
              </a:rPr>
              <a:t>Belcher, Wendy. (2009). </a:t>
            </a:r>
            <a:r>
              <a:rPr lang="en-AU" i="1" cap="none" dirty="0">
                <a:latin typeface="Arial" panose="020B0604020202020204" pitchFamily="34" charset="0"/>
                <a:cs typeface="Arial" panose="020B0604020202020204" pitchFamily="34" charset="0"/>
              </a:rPr>
              <a:t>Writing your journal article in twelve weeks: A guide to academic publishing success</a:t>
            </a:r>
            <a:r>
              <a:rPr lang="en-AU" cap="none" dirty="0">
                <a:latin typeface="Arial" panose="020B0604020202020204" pitchFamily="34" charset="0"/>
                <a:cs typeface="Arial" panose="020B0604020202020204" pitchFamily="34" charset="0"/>
              </a:rPr>
              <a:t>. </a:t>
            </a:r>
            <a:r>
              <a:rPr lang="en-AU" cap="none" dirty="0">
                <a:latin typeface="Arial" panose="020B0604020202020204" pitchFamily="34" charset="0"/>
                <a:cs typeface="Arial" panose="020B0604020202020204" pitchFamily="34" charset="0"/>
                <a:hlinkClick r:id="rId2"/>
              </a:rPr>
              <a:t>https://wendybelcher.com/writing-advice/writing-your-journal-article-in-twelve/</a:t>
            </a:r>
            <a:r>
              <a:rPr lang="en-AU" cap="none" dirty="0">
                <a:latin typeface="Arial" panose="020B0604020202020204" pitchFamily="34" charset="0"/>
                <a:cs typeface="Arial" panose="020B0604020202020204" pitchFamily="34" charset="0"/>
              </a:rPr>
              <a:t> </a:t>
            </a:r>
          </a:p>
          <a:p>
            <a:r>
              <a:rPr lang="en-AU" cap="none" dirty="0">
                <a:latin typeface="Arial" panose="020B0604020202020204" pitchFamily="34" charset="0"/>
                <a:cs typeface="Arial" panose="020B0604020202020204" pitchFamily="34" charset="0"/>
              </a:rPr>
              <a:t>Kinash, Shelley. (various). Screencasts. </a:t>
            </a:r>
            <a:r>
              <a:rPr lang="en-AU" cap="none" dirty="0">
                <a:latin typeface="Arial" panose="020B0604020202020204" pitchFamily="34" charset="0"/>
                <a:cs typeface="Arial" panose="020B0604020202020204" pitchFamily="34" charset="0"/>
                <a:hlinkClick r:id="rId3"/>
              </a:rPr>
              <a:t>https://works.bepress.com/shelley_kinash/</a:t>
            </a:r>
            <a:r>
              <a:rPr lang="en-AU" cap="none" dirty="0">
                <a:latin typeface="Arial" panose="020B0604020202020204" pitchFamily="34" charset="0"/>
                <a:cs typeface="Arial" panose="020B0604020202020204" pitchFamily="34" charset="0"/>
              </a:rPr>
              <a:t> </a:t>
            </a:r>
          </a:p>
          <a:p>
            <a:r>
              <a:rPr lang="en-AU" cap="none" dirty="0">
                <a:latin typeface="Arial" panose="020B0604020202020204" pitchFamily="34" charset="0"/>
                <a:cs typeface="Arial" panose="020B0604020202020204" pitchFamily="34" charset="0"/>
              </a:rPr>
              <a:t>Kinash, Shelley. (2018). University Matters Podcast – Let’s get published. </a:t>
            </a:r>
            <a:r>
              <a:rPr lang="en-AU" cap="none" dirty="0">
                <a:latin typeface="Arial" panose="020B0604020202020204" pitchFamily="34" charset="0"/>
                <a:cs typeface="Arial" panose="020B0604020202020204" pitchFamily="34" charset="0"/>
                <a:hlinkClick r:id="rId4"/>
              </a:rPr>
              <a:t>https://player.fm/series/university-matters-2361766</a:t>
            </a:r>
            <a:r>
              <a:rPr lang="en-AU" cap="none" dirty="0">
                <a:latin typeface="Arial" panose="020B0604020202020204" pitchFamily="34" charset="0"/>
                <a:cs typeface="Arial" panose="020B0604020202020204" pitchFamily="34" charset="0"/>
              </a:rPr>
              <a:t> </a:t>
            </a:r>
          </a:p>
          <a:p>
            <a:r>
              <a:rPr lang="en-AU" cap="none" dirty="0">
                <a:latin typeface="Arial" panose="020B0604020202020204" pitchFamily="34" charset="0"/>
                <a:cs typeface="Arial" panose="020B0604020202020204" pitchFamily="34" charset="0"/>
              </a:rPr>
              <a:t>Other key resources that you want us to add to this? </a:t>
            </a:r>
          </a:p>
          <a:p>
            <a:pPr marL="0" indent="0">
              <a:buNone/>
            </a:pPr>
            <a:br>
              <a:rPr lang="en-US" dirty="0"/>
            </a:br>
            <a:endParaRPr lang="en-AU"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06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p:txBody>
          <a:bodyPr>
            <a:normAutofit/>
          </a:bodyPr>
          <a:lstStyle/>
          <a:p>
            <a:r>
              <a:rPr lang="en-AU" sz="2800" dirty="0"/>
              <a:t>Agenda for inaugural meeting</a:t>
            </a:r>
          </a:p>
        </p:txBody>
      </p:sp>
      <p:graphicFrame>
        <p:nvGraphicFramePr>
          <p:cNvPr id="4" name="Table 3">
            <a:extLst>
              <a:ext uri="{FF2B5EF4-FFF2-40B4-BE49-F238E27FC236}">
                <a16:creationId xmlns:a16="http://schemas.microsoft.com/office/drawing/2014/main" id="{EF970502-E6E6-49BE-81E9-860BEB72E691}"/>
              </a:ext>
            </a:extLst>
          </p:cNvPr>
          <p:cNvGraphicFramePr>
            <a:graphicFrameLocks noGrp="1"/>
          </p:cNvGraphicFramePr>
          <p:nvPr>
            <p:extLst>
              <p:ext uri="{D42A27DB-BD31-4B8C-83A1-F6EECF244321}">
                <p14:modId xmlns:p14="http://schemas.microsoft.com/office/powerpoint/2010/main" val="3764575398"/>
              </p:ext>
            </p:extLst>
          </p:nvPr>
        </p:nvGraphicFramePr>
        <p:xfrm>
          <a:off x="1409147" y="1996791"/>
          <a:ext cx="8128000" cy="2595880"/>
        </p:xfrm>
        <a:graphic>
          <a:graphicData uri="http://schemas.openxmlformats.org/drawingml/2006/table">
            <a:tbl>
              <a:tblPr firstRow="1" bandRow="1">
                <a:tableStyleId>{5C22544A-7EE6-4342-B048-85BDC9FD1C3A}</a:tableStyleId>
              </a:tblPr>
              <a:tblGrid>
                <a:gridCol w="2791792">
                  <a:extLst>
                    <a:ext uri="{9D8B030D-6E8A-4147-A177-3AD203B41FA5}">
                      <a16:colId xmlns:a16="http://schemas.microsoft.com/office/drawing/2014/main" val="1868233454"/>
                    </a:ext>
                  </a:extLst>
                </a:gridCol>
                <a:gridCol w="5336208">
                  <a:extLst>
                    <a:ext uri="{9D8B030D-6E8A-4147-A177-3AD203B41FA5}">
                      <a16:colId xmlns:a16="http://schemas.microsoft.com/office/drawing/2014/main" val="3038932065"/>
                    </a:ext>
                  </a:extLst>
                </a:gridCol>
              </a:tblGrid>
              <a:tr h="370840">
                <a:tc>
                  <a:txBody>
                    <a:bodyPr/>
                    <a:lstStyle/>
                    <a:p>
                      <a:r>
                        <a:rPr lang="en-AU" dirty="0">
                          <a:latin typeface="Arial" panose="020B0604020202020204" pitchFamily="34" charset="0"/>
                          <a:cs typeface="Arial" panose="020B0604020202020204" pitchFamily="34" charset="0"/>
                        </a:rPr>
                        <a:t>Time</a:t>
                      </a:r>
                    </a:p>
                  </a:txBody>
                  <a:tcPr/>
                </a:tc>
                <a:tc>
                  <a:txBody>
                    <a:bodyPr/>
                    <a:lstStyle/>
                    <a:p>
                      <a:r>
                        <a:rPr lang="en-AU" b="1" dirty="0">
                          <a:latin typeface="Arial" panose="020B0604020202020204" pitchFamily="34" charset="0"/>
                          <a:cs typeface="Arial" panose="020B0604020202020204" pitchFamily="34" charset="0"/>
                        </a:rPr>
                        <a:t>Topic</a:t>
                      </a:r>
                    </a:p>
                  </a:txBody>
                  <a:tcPr/>
                </a:tc>
                <a:extLst>
                  <a:ext uri="{0D108BD9-81ED-4DB2-BD59-A6C34878D82A}">
                    <a16:rowId xmlns:a16="http://schemas.microsoft.com/office/drawing/2014/main" val="3383890647"/>
                  </a:ext>
                </a:extLst>
              </a:tr>
              <a:tr h="370840">
                <a:tc>
                  <a:txBody>
                    <a:bodyPr/>
                    <a:lstStyle/>
                    <a:p>
                      <a:r>
                        <a:rPr lang="en-AU" dirty="0">
                          <a:latin typeface="Arial" panose="020B0604020202020204" pitchFamily="34" charset="0"/>
                          <a:cs typeface="Arial" panose="020B0604020202020204" pitchFamily="34" charset="0"/>
                        </a:rPr>
                        <a:t>145 – 2pm </a:t>
                      </a:r>
                    </a:p>
                  </a:txBody>
                  <a:tcPr/>
                </a:tc>
                <a:tc>
                  <a:txBody>
                    <a:bodyPr/>
                    <a:lstStyle/>
                    <a:p>
                      <a:r>
                        <a:rPr lang="en-AU" dirty="0">
                          <a:latin typeface="Arial" panose="020B0604020202020204" pitchFamily="34" charset="0"/>
                          <a:cs typeface="Arial" panose="020B0604020202020204" pitchFamily="34" charset="0"/>
                        </a:rPr>
                        <a:t>Co-create Network Goals</a:t>
                      </a:r>
                    </a:p>
                  </a:txBody>
                  <a:tcPr/>
                </a:tc>
                <a:extLst>
                  <a:ext uri="{0D108BD9-81ED-4DB2-BD59-A6C34878D82A}">
                    <a16:rowId xmlns:a16="http://schemas.microsoft.com/office/drawing/2014/main" val="2082027209"/>
                  </a:ext>
                </a:extLst>
              </a:tr>
              <a:tr h="370840">
                <a:tc>
                  <a:txBody>
                    <a:bodyPr/>
                    <a:lstStyle/>
                    <a:p>
                      <a:r>
                        <a:rPr lang="en-AU" dirty="0">
                          <a:latin typeface="Arial" panose="020B0604020202020204" pitchFamily="34" charset="0"/>
                          <a:cs typeface="Arial" panose="020B0604020202020204" pitchFamily="34" charset="0"/>
                        </a:rPr>
                        <a:t>2 – 215pm </a:t>
                      </a:r>
                    </a:p>
                  </a:txBody>
                  <a:tcPr/>
                </a:tc>
                <a:tc>
                  <a:txBody>
                    <a:bodyPr/>
                    <a:lstStyle/>
                    <a:p>
                      <a:r>
                        <a:rPr lang="en-US" dirty="0">
                          <a:latin typeface="Arial" panose="020B0604020202020204" pitchFamily="34" charset="0"/>
                          <a:cs typeface="Arial" panose="020B0604020202020204" pitchFamily="34" charset="0"/>
                        </a:rPr>
                        <a:t>Overview Special Issue Journal &amp; Milestones</a:t>
                      </a:r>
                    </a:p>
                  </a:txBody>
                  <a:tcPr/>
                </a:tc>
                <a:extLst>
                  <a:ext uri="{0D108BD9-81ED-4DB2-BD59-A6C34878D82A}">
                    <a16:rowId xmlns:a16="http://schemas.microsoft.com/office/drawing/2014/main" val="3407107658"/>
                  </a:ext>
                </a:extLst>
              </a:tr>
              <a:tr h="370840">
                <a:tc>
                  <a:txBody>
                    <a:bodyPr/>
                    <a:lstStyle/>
                    <a:p>
                      <a:r>
                        <a:rPr lang="en-AU" dirty="0">
                          <a:latin typeface="Arial" panose="020B0604020202020204" pitchFamily="34" charset="0"/>
                          <a:cs typeface="Arial" panose="020B0604020202020204" pitchFamily="34" charset="0"/>
                        </a:rPr>
                        <a:t>215 – 230pm </a:t>
                      </a:r>
                    </a:p>
                  </a:txBody>
                  <a:tcPr/>
                </a:tc>
                <a:tc>
                  <a:txBody>
                    <a:bodyPr/>
                    <a:lstStyle/>
                    <a:p>
                      <a:r>
                        <a:rPr lang="en-AU" dirty="0">
                          <a:latin typeface="Arial" panose="020B0604020202020204" pitchFamily="34" charset="0"/>
                          <a:cs typeface="Arial" panose="020B0604020202020204" pitchFamily="34" charset="0"/>
                        </a:rPr>
                        <a:t>Speed dating</a:t>
                      </a:r>
                    </a:p>
                  </a:txBody>
                  <a:tcPr/>
                </a:tc>
                <a:extLst>
                  <a:ext uri="{0D108BD9-81ED-4DB2-BD59-A6C34878D82A}">
                    <a16:rowId xmlns:a16="http://schemas.microsoft.com/office/drawing/2014/main" val="2014959946"/>
                  </a:ext>
                </a:extLst>
              </a:tr>
              <a:tr h="370840">
                <a:tc>
                  <a:txBody>
                    <a:bodyPr/>
                    <a:lstStyle/>
                    <a:p>
                      <a:r>
                        <a:rPr lang="en-AU" dirty="0">
                          <a:latin typeface="Arial" panose="020B0604020202020204" pitchFamily="34" charset="0"/>
                          <a:cs typeface="Arial" panose="020B0604020202020204" pitchFamily="34" charset="0"/>
                        </a:rPr>
                        <a:t>230 – 245pm </a:t>
                      </a:r>
                    </a:p>
                  </a:txBody>
                  <a:tcPr/>
                </a:tc>
                <a:tc>
                  <a:txBody>
                    <a:bodyPr/>
                    <a:lstStyle/>
                    <a:p>
                      <a:r>
                        <a:rPr lang="en-AU" dirty="0">
                          <a:latin typeface="Arial" panose="020B0604020202020204" pitchFamily="34" charset="0"/>
                          <a:cs typeface="Arial" panose="020B0604020202020204" pitchFamily="34" charset="0"/>
                        </a:rPr>
                        <a:t>Good practice principles for journal writing </a:t>
                      </a:r>
                    </a:p>
                  </a:txBody>
                  <a:tcPr/>
                </a:tc>
                <a:extLst>
                  <a:ext uri="{0D108BD9-81ED-4DB2-BD59-A6C34878D82A}">
                    <a16:rowId xmlns:a16="http://schemas.microsoft.com/office/drawing/2014/main" val="2002708255"/>
                  </a:ext>
                </a:extLst>
              </a:tr>
              <a:tr h="370840">
                <a:tc>
                  <a:txBody>
                    <a:bodyPr/>
                    <a:lstStyle/>
                    <a:p>
                      <a:r>
                        <a:rPr lang="en-AU" dirty="0">
                          <a:latin typeface="Arial" panose="020B0604020202020204" pitchFamily="34" charset="0"/>
                          <a:cs typeface="Arial" panose="020B0604020202020204" pitchFamily="34" charset="0"/>
                        </a:rPr>
                        <a:t>245 – 3pm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Develop your pitch</a:t>
                      </a:r>
                    </a:p>
                  </a:txBody>
                  <a:tcPr/>
                </a:tc>
                <a:extLst>
                  <a:ext uri="{0D108BD9-81ED-4DB2-BD59-A6C34878D82A}">
                    <a16:rowId xmlns:a16="http://schemas.microsoft.com/office/drawing/2014/main" val="2355391432"/>
                  </a:ext>
                </a:extLst>
              </a:tr>
              <a:tr h="370840">
                <a:tc>
                  <a:txBody>
                    <a:bodyPr/>
                    <a:lstStyle/>
                    <a:p>
                      <a:r>
                        <a:rPr lang="en-AU" dirty="0">
                          <a:latin typeface="Arial" panose="020B0604020202020204" pitchFamily="34" charset="0"/>
                          <a:cs typeface="Arial" panose="020B0604020202020204" pitchFamily="34" charset="0"/>
                        </a:rPr>
                        <a:t>3 – 315pm </a:t>
                      </a:r>
                    </a:p>
                  </a:txBody>
                  <a:tcPr/>
                </a:tc>
                <a:tc>
                  <a:txBody>
                    <a:bodyPr/>
                    <a:lstStyle/>
                    <a:p>
                      <a:r>
                        <a:rPr lang="en-AU" dirty="0">
                          <a:latin typeface="Arial" panose="020B0604020202020204" pitchFamily="34" charset="0"/>
                          <a:cs typeface="Arial" panose="020B0604020202020204" pitchFamily="34" charset="0"/>
                        </a:rPr>
                        <a:t>Wrap-up and considerations </a:t>
                      </a:r>
                    </a:p>
                  </a:txBody>
                  <a:tcPr/>
                </a:tc>
                <a:extLst>
                  <a:ext uri="{0D108BD9-81ED-4DB2-BD59-A6C34878D82A}">
                    <a16:rowId xmlns:a16="http://schemas.microsoft.com/office/drawing/2014/main" val="3815658450"/>
                  </a:ext>
                </a:extLst>
              </a:tr>
            </a:tbl>
          </a:graphicData>
        </a:graphic>
      </p:graphicFrame>
    </p:spTree>
    <p:extLst>
      <p:ext uri="{BB962C8B-B14F-4D97-AF65-F5344CB8AC3E}">
        <p14:creationId xmlns:p14="http://schemas.microsoft.com/office/powerpoint/2010/main" val="136623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p:txBody>
          <a:bodyPr>
            <a:normAutofit/>
          </a:bodyPr>
          <a:lstStyle/>
          <a:p>
            <a:r>
              <a:rPr lang="en-AU" sz="2800" dirty="0"/>
              <a:t>How to join the employability network</a:t>
            </a:r>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a:xfrm>
            <a:off x="685801" y="685800"/>
            <a:ext cx="10394707" cy="3311189"/>
          </a:xfrm>
        </p:spPr>
        <p:txBody>
          <a:bodyPr/>
          <a:lstStyle/>
          <a:p>
            <a:r>
              <a:rPr lang="en-AU" cap="none" dirty="0">
                <a:latin typeface="Arial" panose="020B0604020202020204" pitchFamily="34" charset="0"/>
                <a:cs typeface="Arial" panose="020B0604020202020204" pitchFamily="34" charset="0"/>
              </a:rPr>
              <a:t>Register online to join the network through </a:t>
            </a:r>
            <a:r>
              <a:rPr lang="en-AU" cap="none" dirty="0">
                <a:solidFill>
                  <a:srgbClr val="FF0000"/>
                </a:solidFill>
                <a:latin typeface="Arial" panose="020B0604020202020204" pitchFamily="34" charset="0"/>
                <a:cs typeface="Arial" panose="020B0604020202020204" pitchFamily="34" charset="0"/>
                <a:hlinkClick r:id="rId2"/>
              </a:rPr>
              <a:t>http://graduateemployability.com/</a:t>
            </a:r>
            <a:endParaRPr lang="en-AU" cap="none" dirty="0">
              <a:solidFill>
                <a:srgbClr val="FF0000"/>
              </a:solidFill>
              <a:latin typeface="Arial" panose="020B0604020202020204" pitchFamily="34" charset="0"/>
              <a:cs typeface="Arial" panose="020B0604020202020204" pitchFamily="34" charset="0"/>
            </a:endParaRPr>
          </a:p>
          <a:p>
            <a:r>
              <a:rPr lang="en-AU" cap="none" dirty="0">
                <a:latin typeface="Arial" panose="020B0604020202020204" pitchFamily="34" charset="0"/>
                <a:cs typeface="Arial" panose="020B0604020202020204" pitchFamily="34" charset="0"/>
              </a:rPr>
              <a:t>Please invite other employability researchers / leaders to formally join TEN-STARS. </a:t>
            </a:r>
          </a:p>
        </p:txBody>
      </p:sp>
    </p:spTree>
    <p:extLst>
      <p:ext uri="{BB962C8B-B14F-4D97-AF65-F5344CB8AC3E}">
        <p14:creationId xmlns:p14="http://schemas.microsoft.com/office/powerpoint/2010/main" val="48794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p:txBody>
          <a:bodyPr>
            <a:normAutofit/>
          </a:bodyPr>
          <a:lstStyle/>
          <a:p>
            <a:r>
              <a:rPr lang="en-AU" sz="2800" dirty="0"/>
              <a:t>Collaborative group network goals and guiding purpose</a:t>
            </a:r>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a:xfrm>
            <a:off x="685801" y="963121"/>
            <a:ext cx="10394707" cy="3311189"/>
          </a:xfrm>
        </p:spPr>
        <p:txBody>
          <a:bodyPr/>
          <a:lstStyle/>
          <a:p>
            <a:r>
              <a:rPr lang="en-AU" cap="none" dirty="0">
                <a:latin typeface="Arial" panose="020B0604020202020204" pitchFamily="34" charset="0"/>
                <a:cs typeface="Arial" panose="020B0604020202020204" pitchFamily="34" charset="0"/>
              </a:rPr>
              <a:t>What are the overarching goals of the Network? </a:t>
            </a:r>
          </a:p>
          <a:p>
            <a:r>
              <a:rPr lang="en-AU" cap="none" dirty="0">
                <a:latin typeface="Arial" panose="020B0604020202020204" pitchFamily="34" charset="0"/>
                <a:cs typeface="Arial" panose="020B0604020202020204" pitchFamily="34" charset="0"/>
              </a:rPr>
              <a:t>How will we achieve these goals? </a:t>
            </a:r>
          </a:p>
          <a:p>
            <a:r>
              <a:rPr lang="en-AU" cap="none" dirty="0">
                <a:latin typeface="Arial" panose="020B0604020202020204" pitchFamily="34" charset="0"/>
                <a:cs typeface="Arial" panose="020B0604020202020204" pitchFamily="34" charset="0"/>
              </a:rPr>
              <a:t>How will we measure impact and success of the Network? </a:t>
            </a:r>
          </a:p>
        </p:txBody>
      </p:sp>
    </p:spTree>
    <p:extLst>
      <p:ext uri="{BB962C8B-B14F-4D97-AF65-F5344CB8AC3E}">
        <p14:creationId xmlns:p14="http://schemas.microsoft.com/office/powerpoint/2010/main" val="93190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p:txBody>
          <a:bodyPr>
            <a:normAutofit/>
          </a:bodyPr>
          <a:lstStyle/>
          <a:p>
            <a:r>
              <a:rPr lang="en-AU" sz="2800" dirty="0"/>
              <a:t>Network goal 1: special issue </a:t>
            </a:r>
            <a:br>
              <a:rPr lang="en-AU" sz="2800" dirty="0"/>
            </a:br>
            <a:r>
              <a:rPr lang="en-AU" sz="2800" dirty="0">
                <a:solidFill>
                  <a:schemeClr val="bg1">
                    <a:lumMod val="50000"/>
                  </a:schemeClr>
                </a:solidFill>
              </a:rPr>
              <a:t>journal of teaching and learning for graduate employability</a:t>
            </a:r>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a:xfrm>
            <a:off x="687976" y="1709047"/>
            <a:ext cx="10394707" cy="3311189"/>
          </a:xfrm>
        </p:spPr>
        <p:txBody>
          <a:bodyPr/>
          <a:lstStyle/>
          <a:p>
            <a:r>
              <a:rPr lang="en-AU" cap="none" dirty="0">
                <a:latin typeface="Arial" panose="020B0604020202020204" pitchFamily="34" charset="0"/>
                <a:cs typeface="Arial" panose="020B0604020202020204" pitchFamily="34" charset="0"/>
              </a:rPr>
              <a:t>Members of the Network co-author / author empirical publications for JTLGE. </a:t>
            </a:r>
          </a:p>
          <a:p>
            <a:endParaRPr lang="en-AU" cap="none" dirty="0">
              <a:latin typeface="Arial" panose="020B0604020202020204" pitchFamily="34" charset="0"/>
              <a:cs typeface="Arial" panose="020B0604020202020204" pitchFamily="34" charset="0"/>
            </a:endParaRPr>
          </a:p>
          <a:p>
            <a:pPr marL="0" indent="0">
              <a:buNone/>
            </a:pPr>
            <a:endParaRPr lang="en-AU" cap="none" dirty="0">
              <a:latin typeface="Arial" panose="020B0604020202020204" pitchFamily="34" charset="0"/>
              <a:cs typeface="Arial" panose="020B0604020202020204" pitchFamily="34" charset="0"/>
            </a:endParaRPr>
          </a:p>
          <a:p>
            <a:pPr marL="0" indent="0" algn="ctr">
              <a:buNone/>
            </a:pPr>
            <a:r>
              <a:rPr lang="en-AU" b="1" cap="none" dirty="0">
                <a:latin typeface="Arial" panose="020B0604020202020204" pitchFamily="34" charset="0"/>
                <a:cs typeface="Arial" panose="020B0604020202020204" pitchFamily="34" charset="0"/>
              </a:rPr>
              <a:t>Co-Editors: Professor Shelley Kinash and Dr Trina </a:t>
            </a:r>
            <a:r>
              <a:rPr lang="en-AU" b="1" cap="none" dirty="0" err="1">
                <a:latin typeface="Arial" panose="020B0604020202020204" pitchFamily="34" charset="0"/>
                <a:cs typeface="Arial" panose="020B0604020202020204" pitchFamily="34" charset="0"/>
              </a:rPr>
              <a:t>Jorre</a:t>
            </a:r>
            <a:r>
              <a:rPr lang="en-AU" b="1" cap="none" dirty="0">
                <a:latin typeface="Arial" panose="020B0604020202020204" pitchFamily="34" charset="0"/>
                <a:cs typeface="Arial" panose="020B0604020202020204" pitchFamily="34" charset="0"/>
              </a:rPr>
              <a:t> de </a:t>
            </a:r>
            <a:r>
              <a:rPr lang="en-AU" b="1" cap="none" dirty="0" err="1">
                <a:latin typeface="Arial" panose="020B0604020202020204" pitchFamily="34" charset="0"/>
                <a:cs typeface="Arial" panose="020B0604020202020204" pitchFamily="34" charset="0"/>
              </a:rPr>
              <a:t>st</a:t>
            </a:r>
            <a:r>
              <a:rPr lang="en-AU" b="1" cap="none" dirty="0">
                <a:latin typeface="Arial" panose="020B0604020202020204" pitchFamily="34" charset="0"/>
                <a:cs typeface="Arial" panose="020B0604020202020204" pitchFamily="34" charset="0"/>
              </a:rPr>
              <a:t> </a:t>
            </a:r>
            <a:r>
              <a:rPr lang="en-AU" b="1" cap="none" dirty="0" err="1">
                <a:latin typeface="Arial" panose="020B0604020202020204" pitchFamily="34" charset="0"/>
                <a:cs typeface="Arial" panose="020B0604020202020204" pitchFamily="34" charset="0"/>
              </a:rPr>
              <a:t>Jorre</a:t>
            </a:r>
            <a:endParaRPr lang="en-AU" b="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07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p:txBody>
          <a:bodyPr>
            <a:normAutofit/>
          </a:bodyPr>
          <a:lstStyle/>
          <a:p>
            <a:r>
              <a:rPr lang="en-US" sz="2800" dirty="0"/>
              <a:t>The Journal of Teaching and Learning for Graduate Employability</a:t>
            </a:r>
            <a:br>
              <a:rPr lang="en-US" sz="2800" dirty="0"/>
            </a:br>
            <a:r>
              <a:rPr lang="en-US" sz="2800" dirty="0">
                <a:solidFill>
                  <a:schemeClr val="bg1">
                    <a:lumMod val="50000"/>
                  </a:schemeClr>
                </a:solidFill>
              </a:rPr>
              <a:t>journal focus</a:t>
            </a:r>
            <a:endParaRPr lang="en-AU" sz="2800" dirty="0">
              <a:solidFill>
                <a:schemeClr val="bg1">
                  <a:lumMod val="50000"/>
                </a:schemeClr>
              </a:solidFill>
            </a:endParaRPr>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a:xfrm>
            <a:off x="687976" y="1709047"/>
            <a:ext cx="10394707" cy="3311189"/>
          </a:xfrm>
        </p:spPr>
        <p:txBody>
          <a:bodyPr>
            <a:normAutofit fontScale="92500" lnSpcReduction="10000"/>
          </a:bodyPr>
          <a:lstStyle/>
          <a:p>
            <a:r>
              <a:rPr lang="en-US" sz="2100" cap="none" dirty="0">
                <a:latin typeface="Arial" panose="020B0604020202020204" pitchFamily="34" charset="0"/>
                <a:cs typeface="Arial" panose="020B0604020202020204" pitchFamily="34" charset="0"/>
              </a:rPr>
              <a:t>How graduate employability can be defined, assessed and credentialed in a rapidly evolving world of work</a:t>
            </a:r>
          </a:p>
          <a:p>
            <a:r>
              <a:rPr lang="en-US" sz="2100" cap="none" dirty="0">
                <a:latin typeface="Arial" panose="020B0604020202020204" pitchFamily="34" charset="0"/>
                <a:cs typeface="Arial" panose="020B0604020202020204" pitchFamily="34" charset="0"/>
              </a:rPr>
              <a:t>Employability and the achievement of higher education learning outcomes, graduate attributes, competencies and capabilities</a:t>
            </a:r>
          </a:p>
          <a:p>
            <a:r>
              <a:rPr lang="en-US" sz="2100" cap="none" dirty="0">
                <a:latin typeface="Arial" panose="020B0604020202020204" pitchFamily="34" charset="0"/>
                <a:cs typeface="Arial" panose="020B0604020202020204" pitchFamily="34" charset="0"/>
              </a:rPr>
              <a:t>Work-integrated learning experiences and assessments designed to enhance employability</a:t>
            </a:r>
          </a:p>
          <a:p>
            <a:r>
              <a:rPr lang="en-US" sz="2100" cap="none" dirty="0">
                <a:latin typeface="Arial" panose="020B0604020202020204" pitchFamily="34" charset="0"/>
                <a:cs typeface="Arial" panose="020B0604020202020204" pitchFamily="34" charset="0"/>
              </a:rPr>
              <a:t>Industry and education partnerships and perspectives for lifelong learning and continuing professional development.</a:t>
            </a:r>
          </a:p>
          <a:p>
            <a:pPr marL="0" indent="0">
              <a:buNone/>
            </a:pPr>
            <a:r>
              <a:rPr lang="en-US" sz="2100" cap="none" dirty="0">
                <a:latin typeface="Arial" panose="020B0604020202020204" pitchFamily="34" charset="0"/>
                <a:cs typeface="Arial" panose="020B0604020202020204" pitchFamily="34" charset="0"/>
              </a:rPr>
              <a:t>Retrieved from: </a:t>
            </a:r>
            <a:r>
              <a:rPr lang="en-US" sz="2100" cap="none" dirty="0">
                <a:latin typeface="Arial" panose="020B0604020202020204" pitchFamily="34" charset="0"/>
                <a:cs typeface="Arial" panose="020B0604020202020204" pitchFamily="34" charset="0"/>
                <a:hlinkClick r:id="rId2"/>
              </a:rPr>
              <a:t>https://ojs.deakin.edu.au/index.php/jtlge/</a:t>
            </a:r>
            <a:r>
              <a:rPr lang="en-US" sz="2100" cap="none" dirty="0">
                <a:latin typeface="Arial" panose="020B0604020202020204" pitchFamily="34" charset="0"/>
                <a:cs typeface="Arial" panose="020B0604020202020204" pitchFamily="34" charset="0"/>
              </a:rPr>
              <a:t> </a:t>
            </a:r>
            <a:endParaRPr lang="en-AU"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27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DAEF4D-6951-46B9-B327-498C7C70D03C}"/>
              </a:ext>
            </a:extLst>
          </p:cNvPr>
          <p:cNvPicPr>
            <a:picLocks noChangeAspect="1"/>
          </p:cNvPicPr>
          <p:nvPr/>
        </p:nvPicPr>
        <p:blipFill>
          <a:blip r:embed="rId2"/>
          <a:stretch>
            <a:fillRect/>
          </a:stretch>
        </p:blipFill>
        <p:spPr>
          <a:xfrm>
            <a:off x="4076700" y="223837"/>
            <a:ext cx="3481387" cy="5297763"/>
          </a:xfrm>
          <a:prstGeom prst="rect">
            <a:avLst/>
          </a:prstGeom>
        </p:spPr>
      </p:pic>
    </p:spTree>
    <p:extLst>
      <p:ext uri="{BB962C8B-B14F-4D97-AF65-F5344CB8AC3E}">
        <p14:creationId xmlns:p14="http://schemas.microsoft.com/office/powerpoint/2010/main" val="333159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1831-7EDE-472D-8473-12672D94AC0E}"/>
              </a:ext>
            </a:extLst>
          </p:cNvPr>
          <p:cNvSpPr>
            <a:spLocks noGrp="1"/>
          </p:cNvSpPr>
          <p:nvPr>
            <p:ph type="title"/>
          </p:nvPr>
        </p:nvSpPr>
        <p:spPr/>
        <p:txBody>
          <a:bodyPr>
            <a:normAutofit/>
          </a:bodyPr>
          <a:lstStyle/>
          <a:p>
            <a:r>
              <a:rPr lang="en-US" sz="2800" dirty="0"/>
              <a:t>Your paper</a:t>
            </a:r>
            <a:endParaRPr lang="en-AU" sz="2800" dirty="0"/>
          </a:p>
        </p:txBody>
      </p:sp>
      <p:sp>
        <p:nvSpPr>
          <p:cNvPr id="3" name="Content Placeholder 2">
            <a:extLst>
              <a:ext uri="{FF2B5EF4-FFF2-40B4-BE49-F238E27FC236}">
                <a16:creationId xmlns:a16="http://schemas.microsoft.com/office/drawing/2014/main" id="{C7840DE4-EB3F-444F-BC4E-BE821753A81E}"/>
              </a:ext>
            </a:extLst>
          </p:cNvPr>
          <p:cNvSpPr>
            <a:spLocks noGrp="1"/>
          </p:cNvSpPr>
          <p:nvPr>
            <p:ph sz="quarter" idx="13"/>
          </p:nvPr>
        </p:nvSpPr>
        <p:spPr>
          <a:xfrm>
            <a:off x="685801" y="1261782"/>
            <a:ext cx="10394707" cy="3311189"/>
          </a:xfrm>
        </p:spPr>
        <p:txBody>
          <a:bodyPr>
            <a:normAutofit/>
          </a:bodyPr>
          <a:lstStyle/>
          <a:p>
            <a:r>
              <a:rPr lang="en-AU" cap="none" dirty="0">
                <a:latin typeface="Arial" panose="020B0604020202020204" pitchFamily="34" charset="0"/>
                <a:cs typeface="Arial" panose="020B0604020202020204" pitchFamily="34" charset="0"/>
              </a:rPr>
              <a:t>Empirical (qualitative or quantitative)</a:t>
            </a:r>
          </a:p>
          <a:p>
            <a:r>
              <a:rPr lang="en-AU" cap="none" dirty="0">
                <a:latin typeface="Arial" panose="020B0604020202020204" pitchFamily="34" charset="0"/>
                <a:cs typeface="Arial" panose="020B0604020202020204" pitchFamily="34" charset="0"/>
              </a:rPr>
              <a:t>Ideally, data you have already collected</a:t>
            </a:r>
          </a:p>
          <a:p>
            <a:r>
              <a:rPr lang="en-AU" cap="none" dirty="0">
                <a:latin typeface="Arial" panose="020B0604020202020204" pitchFamily="34" charset="0"/>
                <a:cs typeface="Arial" panose="020B0604020202020204" pitchFamily="34" charset="0"/>
              </a:rPr>
              <a:t>Think multi-institution </a:t>
            </a:r>
          </a:p>
          <a:p>
            <a:r>
              <a:rPr lang="en-AU" cap="none" dirty="0">
                <a:latin typeface="Arial" panose="020B0604020202020204" pitchFamily="34" charset="0"/>
                <a:cs typeface="Arial" panose="020B0604020202020204" pitchFamily="34" charset="0"/>
              </a:rPr>
              <a:t>Whose ethics? </a:t>
            </a:r>
          </a:p>
        </p:txBody>
      </p:sp>
    </p:spTree>
    <p:extLst>
      <p:ext uri="{BB962C8B-B14F-4D97-AF65-F5344CB8AC3E}">
        <p14:creationId xmlns:p14="http://schemas.microsoft.com/office/powerpoint/2010/main" val="30402027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0</TotalTime>
  <Words>1005</Words>
  <Application>Microsoft Office PowerPoint</Application>
  <PresentationFormat>Widescreen</PresentationFormat>
  <Paragraphs>148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Impact</vt:lpstr>
      <vt:lpstr>Main Event</vt:lpstr>
      <vt:lpstr>The employability network stars</vt:lpstr>
      <vt:lpstr>Message from your convenor – Professor Shelley kinash</vt:lpstr>
      <vt:lpstr>Agenda for inaugural meeting</vt:lpstr>
      <vt:lpstr>How to join the employability network</vt:lpstr>
      <vt:lpstr>Collaborative group network goals and guiding purpose</vt:lpstr>
      <vt:lpstr>Network goal 1: special issue  journal of teaching and learning for graduate employability</vt:lpstr>
      <vt:lpstr>The Journal of Teaching and Learning for Graduate Employability journal focus</vt:lpstr>
      <vt:lpstr>PowerPoint Presentation</vt:lpstr>
      <vt:lpstr>Your paper</vt:lpstr>
      <vt:lpstr>The Journal of Teaching and Learning for Graduate Employability journal specifications </vt:lpstr>
      <vt:lpstr>milestones </vt:lpstr>
      <vt:lpstr>Speed dating underlying questions</vt:lpstr>
      <vt:lpstr>Speed dating prompting questions</vt:lpstr>
      <vt:lpstr>Good practice principles for journal writing  </vt:lpstr>
      <vt:lpstr>Good practice principles for journal writing  </vt:lpstr>
      <vt:lpstr>Good practice principles for journal writing  </vt:lpstr>
      <vt:lpstr>Good practice principles for journal writing  </vt:lpstr>
      <vt:lpstr>Develop your pitch</vt:lpstr>
      <vt:lpstr>Wrap-up</vt:lpstr>
      <vt:lpstr>Further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employability network stars</dc:title>
  <dc:creator>Madelaine-Marie Judd</dc:creator>
  <cp:lastModifiedBy>Madelaine-Marie Judd</cp:lastModifiedBy>
  <cp:revision>42</cp:revision>
  <dcterms:created xsi:type="dcterms:W3CDTF">2018-07-10T22:34:15Z</dcterms:created>
  <dcterms:modified xsi:type="dcterms:W3CDTF">2018-07-11T01:30:31Z</dcterms:modified>
</cp:coreProperties>
</file>